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gif" ContentType="image/gi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notesMasterIdLst>
    <p:notesMasterId r:id="rId32"/>
  </p:notesMasterIdLst>
  <p:handoutMasterIdLst>
    <p:handoutMasterId r:id="rId33"/>
  </p:handoutMasterIdLst>
  <p:sldIdLst>
    <p:sldId id="256" r:id="rId3"/>
    <p:sldId id="351" r:id="rId4"/>
    <p:sldId id="350" r:id="rId5"/>
    <p:sldId id="390" r:id="rId6"/>
    <p:sldId id="395" r:id="rId7"/>
    <p:sldId id="391" r:id="rId8"/>
    <p:sldId id="392" r:id="rId9"/>
    <p:sldId id="393" r:id="rId10"/>
    <p:sldId id="355" r:id="rId11"/>
    <p:sldId id="375" r:id="rId12"/>
    <p:sldId id="374" r:id="rId13"/>
    <p:sldId id="376" r:id="rId14"/>
    <p:sldId id="377" r:id="rId15"/>
    <p:sldId id="378" r:id="rId16"/>
    <p:sldId id="379" r:id="rId17"/>
    <p:sldId id="380" r:id="rId18"/>
    <p:sldId id="381" r:id="rId19"/>
    <p:sldId id="382" r:id="rId20"/>
    <p:sldId id="394" r:id="rId21"/>
    <p:sldId id="370" r:id="rId22"/>
    <p:sldId id="383" r:id="rId23"/>
    <p:sldId id="385" r:id="rId24"/>
    <p:sldId id="396" r:id="rId25"/>
    <p:sldId id="384" r:id="rId26"/>
    <p:sldId id="386" r:id="rId27"/>
    <p:sldId id="387" r:id="rId28"/>
    <p:sldId id="388" r:id="rId29"/>
    <p:sldId id="389" r:id="rId30"/>
    <p:sldId id="265"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500"/>
    <a:srgbClr val="FFA84B"/>
    <a:srgbClr val="D24726"/>
    <a:srgbClr val="FF5B5B"/>
    <a:srgbClr val="EE0000"/>
    <a:srgbClr val="E20000"/>
    <a:srgbClr val="EA50D8"/>
    <a:srgbClr val="FF3B3B"/>
    <a:srgbClr val="8BAB00"/>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03447BB-5D67-496B-8E87-E561075AD55C}" styleName="深色样式 1 - 强调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5" autoAdjust="0"/>
    <p:restoredTop sz="54327" autoAdjust="0"/>
  </p:normalViewPr>
  <p:slideViewPr>
    <p:cSldViewPr>
      <p:cViewPr varScale="1">
        <p:scale>
          <a:sx n="63" d="100"/>
          <a:sy n="63" d="100"/>
        </p:scale>
        <p:origin x="2142" y="66"/>
      </p:cViewPr>
      <p:guideLst>
        <p:guide orient="horz" pos="2160"/>
        <p:guide pos="3840"/>
      </p:guideLst>
    </p:cSldViewPr>
  </p:slideViewPr>
  <p:notesTextViewPr>
    <p:cViewPr>
      <p:scale>
        <a:sx n="3" d="2"/>
        <a:sy n="3" d="2"/>
      </p:scale>
      <p:origin x="0" y="0"/>
    </p:cViewPr>
  </p:notesTextViewPr>
  <p:sorterViewPr>
    <p:cViewPr>
      <p:scale>
        <a:sx n="100" d="100"/>
        <a:sy n="100" d="100"/>
      </p:scale>
      <p:origin x="0" y="3030"/>
    </p:cViewPr>
  </p:sorterViewPr>
  <p:notesViewPr>
    <p:cSldViewPr>
      <p:cViewPr varScale="1">
        <p:scale>
          <a:sx n="57" d="100"/>
          <a:sy n="57" d="100"/>
        </p:scale>
        <p:origin x="2808" y="3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5EF3725-0D92-49D9-88BD-0A725DCC5ECA}" type="datetimeFigureOut">
              <a:rPr lang="zh-CN" altLang="en-US" smtClean="0"/>
              <a:t>2018/11/23</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E2BA8C6-1B8B-494C-881B-33C94A7D2075}" type="slidenum">
              <a:rPr lang="zh-CN" altLang="en-US" smtClean="0"/>
              <a:t>‹#›</a:t>
            </a:fld>
            <a:endParaRPr lang="zh-CN" altLang="en-US"/>
          </a:p>
        </p:txBody>
      </p:sp>
    </p:spTree>
    <p:extLst>
      <p:ext uri="{BB962C8B-B14F-4D97-AF65-F5344CB8AC3E}">
        <p14:creationId xmlns:p14="http://schemas.microsoft.com/office/powerpoint/2010/main" val="243496360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4.png>
</file>

<file path=ppt/media/image15.jpeg>
</file>

<file path=ppt/media/image16.jp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4.png>
</file>

<file path=ppt/media/image25.png>
</file>

<file path=ppt/media/image26.png>
</file>

<file path=ppt/media/image29.png>
</file>

<file path=ppt/media/image3.png>
</file>

<file path=ppt/media/image30.png>
</file>

<file path=ppt/media/image32.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534892-2594-4348-9B59-391C3F1BE7C4}" type="datetimeFigureOut">
              <a:rPr lang="zh-CN" altLang="en-US" smtClean="0"/>
              <a:t>2018/11/23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D031C7-A97A-4B3D-B11F-B8701A7D0714}" type="slidenum">
              <a:rPr lang="zh-CN" altLang="en-US" smtClean="0"/>
              <a:t>‹#›</a:t>
            </a:fld>
            <a:endParaRPr lang="zh-CN" altLang="en-US"/>
          </a:p>
        </p:txBody>
      </p:sp>
    </p:spTree>
    <p:extLst>
      <p:ext uri="{BB962C8B-B14F-4D97-AF65-F5344CB8AC3E}">
        <p14:creationId xmlns:p14="http://schemas.microsoft.com/office/powerpoint/2010/main" val="1114224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大家上午好，我是来自陆军工程大学的研究生杨森，我的导师是黄松</a:t>
            </a:r>
            <a:r>
              <a:rPr kumimoji="1" lang="zh-CN" altLang="en-US" smtClean="0"/>
              <a:t>教授</a:t>
            </a:r>
            <a:r>
              <a:rPr kumimoji="1" lang="zh-CN" altLang="en-US" smtClean="0"/>
              <a:t>，惠战伟博士非常</a:t>
            </a:r>
            <a:r>
              <a:rPr kumimoji="1" lang="zh-CN" altLang="en-US" dirty="0" smtClean="0"/>
              <a:t>荣幸能在本次大会上汇报我的论文，也非常开心能和大家分享我的研究成果。</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我的论文题目是“</a:t>
            </a:r>
            <a:r>
              <a:rPr lang="zh-CN" altLang="zh-CN" sz="1200" b="1" kern="1200" dirty="0" smtClean="0">
                <a:solidFill>
                  <a:schemeClr val="tx1"/>
                </a:solidFill>
                <a:effectLst/>
                <a:latin typeface="+mn-lt"/>
                <a:ea typeface="+mn-ea"/>
                <a:cs typeface="+mn-cs"/>
              </a:rPr>
              <a:t>基于模型进化的移动应用测试数据生成方法</a:t>
            </a:r>
            <a:r>
              <a:rPr kumimoji="1" lang="zh-CN" altLang="en-US" dirty="0" smtClean="0"/>
              <a:t>”</a:t>
            </a:r>
            <a:endParaRPr kumimoji="1" lang="zh-CN" altLang="en-US" dirty="0"/>
          </a:p>
        </p:txBody>
      </p:sp>
      <p:sp>
        <p:nvSpPr>
          <p:cNvPr id="4" name="幻灯片编号占位符 3"/>
          <p:cNvSpPr>
            <a:spLocks noGrp="1"/>
          </p:cNvSpPr>
          <p:nvPr>
            <p:ph type="sldNum" sz="quarter" idx="10"/>
          </p:nvPr>
        </p:nvSpPr>
        <p:spPr/>
        <p:txBody>
          <a:bodyPr/>
          <a:lstStyle/>
          <a:p>
            <a:fld id="{BBD031C7-A97A-4B3D-B11F-B8701A7D0714}" type="slidenum">
              <a:rPr lang="zh-CN" altLang="en-US" smtClean="0"/>
              <a:t>1</a:t>
            </a:fld>
            <a:endParaRPr lang="zh-CN" altLang="en-US"/>
          </a:p>
        </p:txBody>
      </p:sp>
    </p:spTree>
    <p:extLst>
      <p:ext uri="{BB962C8B-B14F-4D97-AF65-F5344CB8AC3E}">
        <p14:creationId xmlns:p14="http://schemas.microsoft.com/office/powerpoint/2010/main" val="4727236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None/>
            </a:pPr>
            <a:r>
              <a:rPr lang="en-US" altLang="zh-CN" dirty="0" smtClean="0"/>
              <a:t>S</a:t>
            </a:r>
            <a:r>
              <a:rPr lang="zh-CN" altLang="en-US" dirty="0" smtClean="0"/>
              <a:t>代表状态集合</a:t>
            </a:r>
          </a:p>
          <a:p>
            <a:pPr marL="0" indent="0">
              <a:buNone/>
            </a:pPr>
            <a:r>
              <a:rPr lang="en-US" altLang="zh-CN" dirty="0" smtClean="0"/>
              <a:t>S_0 ϵS</a:t>
            </a:r>
            <a:r>
              <a:rPr lang="zh-CN" altLang="en-US" dirty="0" smtClean="0"/>
              <a:t>代表初始状态</a:t>
            </a:r>
          </a:p>
          <a:p>
            <a:r>
              <a:rPr lang="en-US" altLang="zh-CN" dirty="0" smtClean="0"/>
              <a:t>I</a:t>
            </a:r>
            <a:r>
              <a:rPr lang="zh-CN" altLang="en-US" dirty="0" smtClean="0"/>
              <a:t>代表输入事件表</a:t>
            </a:r>
          </a:p>
          <a:p>
            <a:r>
              <a:rPr lang="el-GR" altLang="zh-CN" dirty="0" smtClean="0"/>
              <a:t>Υ</a:t>
            </a:r>
            <a:r>
              <a:rPr lang="zh-CN" altLang="en-US" dirty="0" smtClean="0"/>
              <a:t>代表</a:t>
            </a:r>
            <a:r>
              <a:rPr lang="en-US" altLang="zh-CN" dirty="0" smtClean="0"/>
              <a:t>S×I→P(S)</a:t>
            </a:r>
            <a:r>
              <a:rPr lang="zh-CN" altLang="en-US" dirty="0" smtClean="0"/>
              <a:t>表明在状态</a:t>
            </a:r>
            <a:r>
              <a:rPr lang="en-US" altLang="zh-CN" dirty="0" smtClean="0"/>
              <a:t>s</a:t>
            </a:r>
            <a:r>
              <a:rPr lang="zh-CN" altLang="en-US" dirty="0" smtClean="0"/>
              <a:t>下所能到达的状态及概率的集合。比如</a:t>
            </a:r>
            <a:r>
              <a:rPr lang="en-US" altLang="zh-CN" dirty="0" smtClean="0"/>
              <a:t>s</a:t>
            </a:r>
            <a:r>
              <a:rPr lang="zh-CN" altLang="en-US" dirty="0" smtClean="0"/>
              <a:t>状态有</a:t>
            </a:r>
            <a:r>
              <a:rPr lang="en-US" altLang="zh-CN" dirty="0" smtClean="0"/>
              <a:t>s_1</a:t>
            </a:r>
            <a:r>
              <a:rPr lang="zh-CN" altLang="en-US" dirty="0" smtClean="0"/>
              <a:t>，</a:t>
            </a:r>
            <a:r>
              <a:rPr lang="en-US" altLang="zh-CN" dirty="0" smtClean="0"/>
              <a:t>s_2…</a:t>
            </a:r>
            <a:r>
              <a:rPr lang="en-US" altLang="zh-CN" dirty="0" err="1" smtClean="0"/>
              <a:t>s_n</a:t>
            </a:r>
            <a:r>
              <a:rPr lang="en-US" altLang="zh-CN" dirty="0" smtClean="0"/>
              <a:t> </a:t>
            </a:r>
            <a:r>
              <a:rPr lang="zh-CN" altLang="en-US" dirty="0" smtClean="0"/>
              <a:t>共</a:t>
            </a:r>
            <a:r>
              <a:rPr lang="en-US" altLang="zh-CN" dirty="0" smtClean="0"/>
              <a:t>n</a:t>
            </a:r>
            <a:r>
              <a:rPr lang="zh-CN" altLang="en-US" dirty="0" smtClean="0"/>
              <a:t>个可达后即状态，每个状态转换间有对应的触发事件</a:t>
            </a:r>
            <a:r>
              <a:rPr lang="en-US" altLang="zh-CN" dirty="0" err="1" smtClean="0"/>
              <a:t>e_i</a:t>
            </a:r>
            <a:r>
              <a:rPr lang="zh-CN" altLang="en-US" dirty="0" smtClean="0"/>
              <a:t>，定义其转化概率为</a:t>
            </a:r>
            <a:r>
              <a:rPr lang="en-US" altLang="zh-CN" dirty="0" err="1" smtClean="0"/>
              <a:t>p_i</a:t>
            </a:r>
            <a:r>
              <a:rPr lang="zh-CN" altLang="en-US" dirty="0" smtClean="0"/>
              <a:t>，即</a:t>
            </a:r>
          </a:p>
          <a:p>
            <a:r>
              <a:rPr lang="en-US" altLang="zh-CN" dirty="0" smtClean="0"/>
              <a:t>P(s)={(s,s_1,e_i,p_i )|1≤i≤n,∑_1^n▒p_i =1} </a:t>
            </a: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11</a:t>
            </a:fld>
            <a:endParaRPr lang="zh-CN" altLang="en-US"/>
          </a:p>
        </p:txBody>
      </p:sp>
    </p:spTree>
    <p:extLst>
      <p:ext uri="{BB962C8B-B14F-4D97-AF65-F5344CB8AC3E}">
        <p14:creationId xmlns:p14="http://schemas.microsoft.com/office/powerpoint/2010/main" val="18212582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 </a:t>
            </a:r>
            <a:r>
              <a:rPr lang="zh-CN" altLang="zh-CN" dirty="0" smtClean="0"/>
              <a:t>由于移动应用测试中，每个状态存在多个触发事件引起下一个状态，当构建测试序列时，就需要根据这些控件的特点构建评价模型，优先选择覆盖率提高更大的触发事件，进而最大的提升测试覆盖的效率。</a:t>
            </a:r>
            <a:endParaRPr lang="en-US" altLang="zh-CN" dirty="0" smtClean="0"/>
          </a:p>
          <a:p>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首先，如果该事件触发的下一个页面含有更多的可触发事件，那么该事件有较大的概率覆盖更多控件；第二，不同的控件不同的触发事件被选择的概率也不同；第三，将模型动态建模中每个事件记录下来，执行过的事件下次被选择的机会应该减少，保证建立初态模型过程中能更加均匀的访问更多的控件。</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13</a:t>
            </a:fld>
            <a:endParaRPr lang="zh-CN" altLang="en-US"/>
          </a:p>
        </p:txBody>
      </p:sp>
    </p:spTree>
    <p:extLst>
      <p:ext uri="{BB962C8B-B14F-4D97-AF65-F5344CB8AC3E}">
        <p14:creationId xmlns:p14="http://schemas.microsoft.com/office/powerpoint/2010/main" val="22843377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a14:m>
                  <m:oMathPara xmlns:m="http://schemas.openxmlformats.org/officeDocument/2006/math">
                    <m:oMathParaPr>
                      <m:jc m:val="left"/>
                    </m:oMathParaPr>
                    <m:oMath xmlns:m="http://schemas.openxmlformats.org/officeDocument/2006/math">
                      <m:r>
                        <m:rPr>
                          <m:sty m:val="p"/>
                        </m:rPr>
                        <a:rPr lang="en-US" altLang="zh-CN" sz="1200" kern="1200" smtClean="0">
                          <a:solidFill>
                            <a:schemeClr val="tx1"/>
                          </a:solidFill>
                          <a:effectLst/>
                          <a:latin typeface="Cambria Math" panose="02040503050406030204" pitchFamily="18" charset="0"/>
                          <a:ea typeface="+mn-ea"/>
                          <a:cs typeface="+mn-cs"/>
                        </a:rPr>
                        <m:t>α</m:t>
                      </m:r>
                      <m:r>
                        <a:rPr lang="en-US" altLang="zh-CN" sz="1200" kern="1200" smtClean="0">
                          <a:solidFill>
                            <a:schemeClr val="tx1"/>
                          </a:solidFill>
                          <a:effectLst/>
                          <a:latin typeface="Cambria Math" panose="02040503050406030204" pitchFamily="18" charset="0"/>
                          <a:ea typeface="+mn-ea"/>
                          <a:cs typeface="+mn-cs"/>
                        </a:rPr>
                        <m:t>,</m:t>
                      </m:r>
                      <m:r>
                        <m:rPr>
                          <m:sty m:val="p"/>
                        </m:rPr>
                        <a:rPr lang="en-US" altLang="zh-CN" sz="1200" kern="1200" smtClean="0">
                          <a:solidFill>
                            <a:schemeClr val="tx1"/>
                          </a:solidFill>
                          <a:effectLst/>
                          <a:latin typeface="Cambria Math" panose="02040503050406030204" pitchFamily="18" charset="0"/>
                          <a:ea typeface="+mn-ea"/>
                          <a:cs typeface="+mn-cs"/>
                        </a:rPr>
                        <m:t>β</m:t>
                      </m:r>
                      <m:r>
                        <a:rPr lang="en-US" altLang="zh-CN" sz="1200" kern="1200" smtClean="0">
                          <a:solidFill>
                            <a:schemeClr val="tx1"/>
                          </a:solidFill>
                          <a:effectLst/>
                          <a:latin typeface="Cambria Math" panose="02040503050406030204" pitchFamily="18" charset="0"/>
                          <a:ea typeface="+mn-ea"/>
                          <a:cs typeface="+mn-cs"/>
                        </a:rPr>
                        <m:t>,</m:t>
                      </m:r>
                      <m:r>
                        <m:rPr>
                          <m:sty m:val="p"/>
                        </m:rPr>
                        <a:rPr lang="en-US" altLang="zh-CN" sz="1200" kern="1200" smtClean="0">
                          <a:solidFill>
                            <a:schemeClr val="tx1"/>
                          </a:solidFill>
                          <a:effectLst/>
                          <a:latin typeface="Cambria Math" panose="02040503050406030204" pitchFamily="18" charset="0"/>
                          <a:ea typeface="+mn-ea"/>
                          <a:cs typeface="+mn-cs"/>
                        </a:rPr>
                        <m:t>γ</m:t>
                      </m:r>
                      <m:r>
                        <a:rPr lang="zh-CN" altLang="zh-CN" sz="1200" kern="1200">
                          <a:solidFill>
                            <a:schemeClr val="tx1"/>
                          </a:solidFill>
                          <a:effectLst/>
                          <a:latin typeface="Cambria Math" panose="02040503050406030204" pitchFamily="18" charset="0"/>
                          <a:ea typeface="+mn-ea"/>
                          <a:cs typeface="+mn-cs"/>
                        </a:rPr>
                        <m:t>代表经验参数，依次设为</m:t>
                      </m:r>
                      <m:r>
                        <a:rPr lang="en-US" altLang="zh-CN" sz="1200" kern="1200">
                          <a:solidFill>
                            <a:schemeClr val="tx1"/>
                          </a:solidFill>
                          <a:effectLst/>
                          <a:latin typeface="Cambria Math" panose="02040503050406030204" pitchFamily="18" charset="0"/>
                          <a:ea typeface="+mn-ea"/>
                          <a:cs typeface="+mn-cs"/>
                        </a:rPr>
                        <m:t>0.5</m:t>
                      </m:r>
                      <m:r>
                        <a:rPr lang="zh-CN" altLang="zh-CN" sz="1200" kern="1200">
                          <a:solidFill>
                            <a:schemeClr val="tx1"/>
                          </a:solidFill>
                          <a:effectLst/>
                          <a:latin typeface="Cambria Math" panose="02040503050406030204" pitchFamily="18" charset="0"/>
                          <a:ea typeface="+mn-ea"/>
                          <a:cs typeface="+mn-cs"/>
                        </a:rPr>
                        <m:t>，</m:t>
                      </m:r>
                      <m:r>
                        <a:rPr lang="en-US" altLang="zh-CN" sz="1200" kern="1200">
                          <a:solidFill>
                            <a:schemeClr val="tx1"/>
                          </a:solidFill>
                          <a:effectLst/>
                          <a:latin typeface="Cambria Math" panose="02040503050406030204" pitchFamily="18" charset="0"/>
                          <a:ea typeface="+mn-ea"/>
                          <a:cs typeface="+mn-cs"/>
                        </a:rPr>
                        <m:t>0.5</m:t>
                      </m:r>
                      <m:r>
                        <a:rPr lang="zh-CN" altLang="zh-CN" sz="1200" kern="1200">
                          <a:solidFill>
                            <a:schemeClr val="tx1"/>
                          </a:solidFill>
                          <a:effectLst/>
                          <a:latin typeface="Cambria Math" panose="02040503050406030204" pitchFamily="18" charset="0"/>
                          <a:ea typeface="+mn-ea"/>
                          <a:cs typeface="+mn-cs"/>
                        </a:rPr>
                        <m:t>，</m:t>
                      </m:r>
                      <m:r>
                        <a:rPr lang="en-US" altLang="zh-CN" sz="1200" kern="1200">
                          <a:solidFill>
                            <a:schemeClr val="tx1"/>
                          </a:solidFill>
                          <a:effectLst/>
                          <a:latin typeface="Cambria Math" panose="02040503050406030204" pitchFamily="18" charset="0"/>
                          <a:ea typeface="+mn-ea"/>
                          <a:cs typeface="+mn-cs"/>
                        </a:rPr>
                        <m:t>1</m:t>
                      </m:r>
                    </m:oMath>
                  </m:oMathPara>
                </a14:m>
                <a:endParaRPr lang="zh-CN" altLang="zh-CN" sz="1200" kern="1200" dirty="0">
                  <a:solidFill>
                    <a:schemeClr val="tx1"/>
                  </a:solidFill>
                  <a:effectLst/>
                  <a:latin typeface="+mn-lt"/>
                  <a:ea typeface="+mn-ea"/>
                  <a:cs typeface="+mn-cs"/>
                </a:endParaRPr>
              </a:p>
              <a:p>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𝑈</m:t>
                        </m:r>
                      </m:e>
                      <m:sub>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𝑒</m:t>
                            </m:r>
                          </m:e>
                          <m:sub>
                            <m:r>
                              <a:rPr lang="en-US" altLang="zh-CN" sz="1200" i="1" kern="1200">
                                <a:solidFill>
                                  <a:schemeClr val="tx1"/>
                                </a:solidFill>
                                <a:effectLst/>
                                <a:latin typeface="Cambria Math" panose="02040503050406030204" pitchFamily="18" charset="0"/>
                                <a:ea typeface="+mn-ea"/>
                                <a:cs typeface="+mn-cs"/>
                              </a:rPr>
                              <m:t>𝑖</m:t>
                            </m:r>
                          </m:sub>
                        </m:sSub>
                      </m:sub>
                    </m:sSub>
                  </m:oMath>
                </a14:m>
                <a:r>
                  <a:rPr lang="zh-CN" altLang="zh-CN" sz="1200" kern="1200" dirty="0">
                    <a:solidFill>
                      <a:schemeClr val="tx1"/>
                    </a:solidFill>
                    <a:effectLst/>
                    <a:latin typeface="+mn-lt"/>
                    <a:ea typeface="+mn-ea"/>
                    <a:cs typeface="+mn-cs"/>
                  </a:rPr>
                  <a:t>代表事件</a:t>
                </a:r>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𝑒</m:t>
                        </m:r>
                      </m:e>
                      <m:sub>
                        <m:r>
                          <a:rPr lang="en-US" altLang="zh-CN" sz="1200" i="1" kern="1200">
                            <a:solidFill>
                              <a:schemeClr val="tx1"/>
                            </a:solidFill>
                            <a:effectLst/>
                            <a:latin typeface="Cambria Math" panose="02040503050406030204" pitchFamily="18" charset="0"/>
                            <a:ea typeface="+mn-ea"/>
                            <a:cs typeface="+mn-cs"/>
                          </a:rPr>
                          <m:t>𝑖</m:t>
                        </m:r>
                      </m:sub>
                    </m:sSub>
                  </m:oMath>
                </a14:m>
                <a:r>
                  <a:rPr lang="zh-CN" altLang="zh-CN" sz="1200" kern="1200" dirty="0">
                    <a:solidFill>
                      <a:schemeClr val="tx1"/>
                    </a:solidFill>
                    <a:effectLst/>
                    <a:latin typeface="+mn-lt"/>
                    <a:ea typeface="+mn-ea"/>
                    <a:cs typeface="+mn-cs"/>
                  </a:rPr>
                  <a:t>触发的下一状态页面内</a:t>
                </a:r>
                <a:r>
                  <a:rPr lang="en-US" altLang="zh-CN" sz="1200" kern="1200" dirty="0">
                    <a:solidFill>
                      <a:schemeClr val="tx1"/>
                    </a:solidFill>
                    <a:effectLst/>
                    <a:latin typeface="+mn-lt"/>
                    <a:ea typeface="+mn-ea"/>
                    <a:cs typeface="+mn-cs"/>
                  </a:rPr>
                  <a:t>UI</a:t>
                </a:r>
                <a:r>
                  <a:rPr lang="zh-CN" altLang="zh-CN" sz="1200" kern="1200" dirty="0">
                    <a:solidFill>
                      <a:schemeClr val="tx1"/>
                    </a:solidFill>
                    <a:effectLst/>
                    <a:latin typeface="+mn-lt"/>
                    <a:ea typeface="+mn-ea"/>
                    <a:cs typeface="+mn-cs"/>
                  </a:rPr>
                  <a:t>控件个数</a:t>
                </a:r>
              </a:p>
              <a:p>
                <a14:m>
                  <m:oMath xmlns:m="http://schemas.openxmlformats.org/officeDocument/2006/math">
                    <m:acc>
                      <m:accPr>
                        <m:chr m:val="̅"/>
                        <m:ctrlPr>
                          <a:rPr lang="zh-CN" altLang="zh-CN" sz="1200" i="1" kern="1200">
                            <a:solidFill>
                              <a:schemeClr val="tx1"/>
                            </a:solidFill>
                            <a:effectLst/>
                            <a:latin typeface="Cambria Math" panose="02040503050406030204" pitchFamily="18" charset="0"/>
                            <a:ea typeface="+mn-ea"/>
                            <a:cs typeface="+mn-cs"/>
                          </a:rPr>
                        </m:ctrlPr>
                      </m:accPr>
                      <m:e>
                        <m:r>
                          <a:rPr lang="en-US" altLang="zh-CN" sz="1200" i="1" kern="1200">
                            <a:solidFill>
                              <a:schemeClr val="tx1"/>
                            </a:solidFill>
                            <a:effectLst/>
                            <a:latin typeface="Cambria Math" panose="02040503050406030204" pitchFamily="18" charset="0"/>
                            <a:ea typeface="+mn-ea"/>
                            <a:cs typeface="+mn-cs"/>
                          </a:rPr>
                          <m:t>𝑈</m:t>
                        </m:r>
                      </m:e>
                    </m:acc>
                  </m:oMath>
                </a14:m>
                <a:r>
                  <a:rPr lang="zh-CN" altLang="zh-CN" sz="1200" kern="1200" dirty="0">
                    <a:solidFill>
                      <a:schemeClr val="tx1"/>
                    </a:solidFill>
                    <a:effectLst/>
                    <a:latin typeface="+mn-lt"/>
                    <a:ea typeface="+mn-ea"/>
                    <a:cs typeface="+mn-cs"/>
                  </a:rPr>
                  <a:t>代表页面平均控件个数</a:t>
                </a:r>
              </a:p>
              <a:p>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𝑇</m:t>
                        </m:r>
                      </m:e>
                      <m:sub>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𝑒</m:t>
                            </m:r>
                          </m:e>
                          <m:sub>
                            <m:r>
                              <a:rPr lang="en-US" altLang="zh-CN" sz="1200" i="1" kern="1200">
                                <a:solidFill>
                                  <a:schemeClr val="tx1"/>
                                </a:solidFill>
                                <a:effectLst/>
                                <a:latin typeface="Cambria Math" panose="02040503050406030204" pitchFamily="18" charset="0"/>
                                <a:ea typeface="+mn-ea"/>
                                <a:cs typeface="+mn-cs"/>
                              </a:rPr>
                              <m:t>𝑖</m:t>
                            </m:r>
                          </m:sub>
                        </m:sSub>
                      </m:sub>
                    </m:sSub>
                  </m:oMath>
                </a14:m>
                <a:r>
                  <a:rPr lang="zh-CN" altLang="zh-CN" sz="1200" kern="1200" dirty="0">
                    <a:solidFill>
                      <a:schemeClr val="tx1"/>
                    </a:solidFill>
                    <a:effectLst/>
                    <a:latin typeface="+mn-lt"/>
                    <a:ea typeface="+mn-ea"/>
                    <a:cs typeface="+mn-cs"/>
                  </a:rPr>
                  <a:t>代表控件类型</a:t>
                </a:r>
              </a:p>
              <a:p>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𝑅</m:t>
                        </m:r>
                      </m:e>
                      <m:sub>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𝑒</m:t>
                            </m:r>
                          </m:e>
                          <m:sub>
                            <m:r>
                              <a:rPr lang="en-US" altLang="zh-CN" sz="1200" i="1" kern="1200">
                                <a:solidFill>
                                  <a:schemeClr val="tx1"/>
                                </a:solidFill>
                                <a:effectLst/>
                                <a:latin typeface="Cambria Math" panose="02040503050406030204" pitchFamily="18" charset="0"/>
                                <a:ea typeface="+mn-ea"/>
                                <a:cs typeface="+mn-cs"/>
                              </a:rPr>
                              <m:t>𝑖</m:t>
                            </m:r>
                          </m:sub>
                        </m:sSub>
                      </m:sub>
                    </m:sSub>
                  </m:oMath>
                </a14:m>
                <a:r>
                  <a:rPr lang="zh-CN" altLang="zh-CN" sz="1200" kern="1200" dirty="0">
                    <a:solidFill>
                      <a:schemeClr val="tx1"/>
                    </a:solidFill>
                    <a:effectLst/>
                    <a:latin typeface="+mn-lt"/>
                    <a:ea typeface="+mn-ea"/>
                    <a:cs typeface="+mn-cs"/>
                  </a:rPr>
                  <a:t>代表当前触发事件总执行次数</a:t>
                </a:r>
              </a:p>
              <a:p>
                <a14:m>
                  <m:oMath xmlns:m="http://schemas.openxmlformats.org/officeDocument/2006/math">
                    <m:acc>
                      <m:accPr>
                        <m:chr m:val="̅"/>
                        <m:ctrlPr>
                          <a:rPr lang="zh-CN" altLang="zh-CN" sz="1200" i="1" kern="1200">
                            <a:solidFill>
                              <a:schemeClr val="tx1"/>
                            </a:solidFill>
                            <a:effectLst/>
                            <a:latin typeface="Cambria Math" panose="02040503050406030204" pitchFamily="18" charset="0"/>
                            <a:ea typeface="+mn-ea"/>
                            <a:cs typeface="+mn-cs"/>
                          </a:rPr>
                        </m:ctrlPr>
                      </m:accPr>
                      <m:e>
                        <m:r>
                          <a:rPr lang="en-US" altLang="zh-CN" sz="1200" i="1" kern="1200">
                            <a:solidFill>
                              <a:schemeClr val="tx1"/>
                            </a:solidFill>
                            <a:effectLst/>
                            <a:latin typeface="Cambria Math" panose="02040503050406030204" pitchFamily="18" charset="0"/>
                            <a:ea typeface="+mn-ea"/>
                            <a:cs typeface="+mn-cs"/>
                          </a:rPr>
                          <m:t>𝑅</m:t>
                        </m:r>
                      </m:e>
                    </m:acc>
                  </m:oMath>
                </a14:m>
                <a:r>
                  <a:rPr lang="zh-CN" altLang="zh-CN" sz="1200" kern="1200" dirty="0">
                    <a:solidFill>
                      <a:schemeClr val="tx1"/>
                    </a:solidFill>
                    <a:effectLst/>
                    <a:latin typeface="+mn-lt"/>
                    <a:ea typeface="+mn-ea"/>
                    <a:cs typeface="+mn-cs"/>
                  </a:rPr>
                  <a:t>代表该页面控件平均触发</a:t>
                </a:r>
                <a:r>
                  <a:rPr lang="zh-CN" altLang="zh-CN" sz="1200" kern="1200" dirty="0" smtClean="0">
                    <a:solidFill>
                      <a:schemeClr val="tx1"/>
                    </a:solidFill>
                    <a:effectLst/>
                    <a:latin typeface="+mn-lt"/>
                    <a:ea typeface="+mn-ea"/>
                    <a:cs typeface="+mn-cs"/>
                  </a:rPr>
                  <a:t>次数</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14:m>
                  <m:oMath xmlns:m="http://schemas.openxmlformats.org/officeDocument/2006/math">
                    <m:sSub>
                      <m:sSubPr>
                        <m:ctrlPr>
                          <a:rPr lang="zh-CN" altLang="zh-CN" sz="1200" i="1" kern="1200" smtClean="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𝑝</m:t>
                        </m:r>
                      </m:e>
                      <m:sub>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𝑒</m:t>
                            </m:r>
                          </m:e>
                          <m:sub>
                            <m:r>
                              <a:rPr lang="en-US" altLang="zh-CN" sz="1200" i="1" kern="1200">
                                <a:solidFill>
                                  <a:schemeClr val="tx1"/>
                                </a:solidFill>
                                <a:effectLst/>
                                <a:latin typeface="Cambria Math" panose="02040503050406030204" pitchFamily="18" charset="0"/>
                                <a:ea typeface="+mn-ea"/>
                                <a:cs typeface="+mn-cs"/>
                              </a:rPr>
                              <m:t>𝑖</m:t>
                            </m:r>
                          </m:sub>
                        </m:sSub>
                      </m:sub>
                    </m:sSub>
                  </m:oMath>
                </a14:m>
                <a:r>
                  <a:rPr lang="zh-CN" altLang="zh-CN" sz="1200" kern="1200" dirty="0">
                    <a:solidFill>
                      <a:schemeClr val="tx1"/>
                    </a:solidFill>
                    <a:effectLst/>
                    <a:latin typeface="+mn-lt"/>
                    <a:ea typeface="+mn-ea"/>
                    <a:cs typeface="+mn-cs"/>
                  </a:rPr>
                  <a:t>为当前事件权值</a:t>
                </a:r>
              </a:p>
              <a:p>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𝑝</m:t>
                        </m:r>
                      </m:e>
                      <m:sub>
                        <m:r>
                          <a:rPr lang="en-US" altLang="zh-CN" sz="1200" i="1" kern="1200">
                            <a:solidFill>
                              <a:schemeClr val="tx1"/>
                            </a:solidFill>
                            <a:effectLst/>
                            <a:latin typeface="Cambria Math" panose="02040503050406030204" pitchFamily="18" charset="0"/>
                            <a:ea typeface="+mn-ea"/>
                            <a:cs typeface="+mn-cs"/>
                          </a:rPr>
                          <m:t>𝑒</m:t>
                        </m:r>
                      </m:sub>
                    </m:sSub>
                  </m:oMath>
                </a14:m>
                <a:r>
                  <a:rPr lang="zh-CN" altLang="zh-CN" sz="1200" kern="1200" dirty="0">
                    <a:solidFill>
                      <a:schemeClr val="tx1"/>
                    </a:solidFill>
                    <a:effectLst/>
                    <a:latin typeface="+mn-lt"/>
                    <a:ea typeface="+mn-ea"/>
                    <a:cs typeface="+mn-cs"/>
                  </a:rPr>
                  <a:t>为当前页面所有触发事件权值之和</a:t>
                </a:r>
              </a:p>
              <a:p>
                <a:endParaRPr lang="zh-CN" altLang="zh-CN" sz="1200" kern="1200" dirty="0">
                  <a:solidFill>
                    <a:schemeClr val="tx1"/>
                  </a:solidFill>
                  <a:effectLst/>
                  <a:latin typeface="+mn-lt"/>
                  <a:ea typeface="+mn-ea"/>
                  <a:cs typeface="+mn-cs"/>
                </a:endParaRPr>
              </a:p>
              <a:p>
                <a:endParaRPr lang="zh-CN" altLang="en-US" dirty="0"/>
              </a:p>
            </p:txBody>
          </p:sp>
        </mc:Choice>
        <mc:Fallback xmlns="">
          <p:sp>
            <p:nvSpPr>
              <p:cNvPr id="3" name="备注占位符 2"/>
              <p:cNvSpPr>
                <a:spLocks noGrp="1"/>
              </p:cNvSpPr>
              <p:nvPr>
                <p:ph type="body" idx="1"/>
              </p:nvPr>
            </p:nvSpPr>
            <p:spPr/>
            <p:txBody>
              <a:bodyPr/>
              <a:lstStyle/>
              <a:p>
                <a:r>
                  <a:rPr lang="en-US" altLang="zh-CN" sz="1200" i="0" kern="1200" smtClean="0">
                    <a:solidFill>
                      <a:schemeClr val="tx1"/>
                    </a:solidFill>
                    <a:effectLst/>
                    <a:latin typeface="+mn-lt"/>
                    <a:ea typeface="+mn-ea"/>
                    <a:cs typeface="+mn-cs"/>
                  </a:rPr>
                  <a:t>α,β,γ</a:t>
                </a:r>
                <a:r>
                  <a:rPr lang="zh-CN" altLang="zh-CN" sz="1200" i="0" kern="1200">
                    <a:solidFill>
                      <a:schemeClr val="tx1"/>
                    </a:solidFill>
                    <a:effectLst/>
                    <a:latin typeface="+mn-lt"/>
                    <a:ea typeface="+mn-ea"/>
                    <a:cs typeface="+mn-cs"/>
                  </a:rPr>
                  <a:t>代表经验参数，依次设为</a:t>
                </a:r>
                <a:r>
                  <a:rPr lang="en-US" altLang="zh-CN" sz="1200" i="0" kern="1200">
                    <a:solidFill>
                      <a:schemeClr val="tx1"/>
                    </a:solidFill>
                    <a:effectLst/>
                    <a:latin typeface="+mn-lt"/>
                    <a:ea typeface="+mn-ea"/>
                    <a:cs typeface="+mn-cs"/>
                  </a:rPr>
                  <a:t>0.5</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0.5</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1</a:t>
                </a:r>
                <a:endParaRPr lang="zh-CN" altLang="zh-CN" sz="1200" kern="1200" dirty="0">
                  <a:solidFill>
                    <a:schemeClr val="tx1"/>
                  </a:solidFill>
                  <a:effectLst/>
                  <a:latin typeface="+mn-lt"/>
                  <a:ea typeface="+mn-ea"/>
                  <a:cs typeface="+mn-cs"/>
                </a:endParaRPr>
              </a:p>
              <a:p>
                <a:r>
                  <a:rPr lang="en-US" altLang="zh-CN" sz="1200" i="0" kern="1200">
                    <a:solidFill>
                      <a:schemeClr val="tx1"/>
                    </a:solidFill>
                    <a:effectLst/>
                    <a:latin typeface="+mn-lt"/>
                    <a:ea typeface="+mn-ea"/>
                    <a:cs typeface="+mn-cs"/>
                  </a:rPr>
                  <a:t>𝑈</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𝑒</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𝑖 </a:t>
                </a:r>
                <a:r>
                  <a:rPr lang="zh-CN" altLang="zh-CN" sz="1200" i="0" kern="120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代表事件</a:t>
                </a:r>
                <a:r>
                  <a:rPr lang="en-US" altLang="zh-CN" sz="1200" i="0" kern="1200">
                    <a:solidFill>
                      <a:schemeClr val="tx1"/>
                    </a:solidFill>
                    <a:effectLst/>
                    <a:latin typeface="+mn-lt"/>
                    <a:ea typeface="+mn-ea"/>
                    <a:cs typeface="+mn-cs"/>
                  </a:rPr>
                  <a:t>𝑒</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𝑖</a:t>
                </a:r>
                <a:r>
                  <a:rPr lang="zh-CN" altLang="zh-CN" sz="1200" kern="1200" dirty="0">
                    <a:solidFill>
                      <a:schemeClr val="tx1"/>
                    </a:solidFill>
                    <a:effectLst/>
                    <a:latin typeface="+mn-lt"/>
                    <a:ea typeface="+mn-ea"/>
                    <a:cs typeface="+mn-cs"/>
                  </a:rPr>
                  <a:t>触发的下一状态页面内</a:t>
                </a:r>
                <a:r>
                  <a:rPr lang="en-US" altLang="zh-CN" sz="1200" kern="1200" dirty="0">
                    <a:solidFill>
                      <a:schemeClr val="tx1"/>
                    </a:solidFill>
                    <a:effectLst/>
                    <a:latin typeface="+mn-lt"/>
                    <a:ea typeface="+mn-ea"/>
                    <a:cs typeface="+mn-cs"/>
                  </a:rPr>
                  <a:t>UI</a:t>
                </a:r>
                <a:r>
                  <a:rPr lang="zh-CN" altLang="zh-CN" sz="1200" kern="1200" dirty="0">
                    <a:solidFill>
                      <a:schemeClr val="tx1"/>
                    </a:solidFill>
                    <a:effectLst/>
                    <a:latin typeface="+mn-lt"/>
                    <a:ea typeface="+mn-ea"/>
                    <a:cs typeface="+mn-cs"/>
                  </a:rPr>
                  <a:t>控件个数</a:t>
                </a:r>
              </a:p>
              <a:p>
                <a:r>
                  <a:rPr lang="en-US" altLang="zh-CN" sz="1200" i="0" kern="1200">
                    <a:solidFill>
                      <a:schemeClr val="tx1"/>
                    </a:solidFill>
                    <a:effectLst/>
                    <a:latin typeface="+mn-lt"/>
                    <a:ea typeface="+mn-ea"/>
                    <a:cs typeface="+mn-cs"/>
                  </a:rPr>
                  <a:t>𝑈</a:t>
                </a:r>
                <a:r>
                  <a:rPr lang="zh-CN" altLang="zh-CN" sz="1200" i="0" kern="120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代表页面平均控件个数</a:t>
                </a:r>
              </a:p>
              <a:p>
                <a:r>
                  <a:rPr lang="en-US" altLang="zh-CN" sz="1200" i="0" kern="1200">
                    <a:solidFill>
                      <a:schemeClr val="tx1"/>
                    </a:solidFill>
                    <a:effectLst/>
                    <a:latin typeface="+mn-lt"/>
                    <a:ea typeface="+mn-ea"/>
                    <a:cs typeface="+mn-cs"/>
                  </a:rPr>
                  <a:t>𝑇</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𝑒</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𝑖 </a:t>
                </a:r>
                <a:r>
                  <a:rPr lang="zh-CN" altLang="zh-CN" sz="1200" i="0" kern="120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代表控件类型</a:t>
                </a:r>
              </a:p>
              <a:p>
                <a:r>
                  <a:rPr lang="en-US" altLang="zh-CN" sz="1200" i="0" kern="1200">
                    <a:solidFill>
                      <a:schemeClr val="tx1"/>
                    </a:solidFill>
                    <a:effectLst/>
                    <a:latin typeface="+mn-lt"/>
                    <a:ea typeface="+mn-ea"/>
                    <a:cs typeface="+mn-cs"/>
                  </a:rPr>
                  <a:t>𝑅</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𝑒</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𝑖 </a:t>
                </a:r>
                <a:r>
                  <a:rPr lang="zh-CN" altLang="zh-CN" sz="1200" i="0" kern="120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代表当前触发事件总执行次数</a:t>
                </a:r>
              </a:p>
              <a:p>
                <a:r>
                  <a:rPr lang="en-US" altLang="zh-CN" sz="1200" i="0" kern="1200">
                    <a:solidFill>
                      <a:schemeClr val="tx1"/>
                    </a:solidFill>
                    <a:effectLst/>
                    <a:latin typeface="+mn-lt"/>
                    <a:ea typeface="+mn-ea"/>
                    <a:cs typeface="+mn-cs"/>
                  </a:rPr>
                  <a:t>𝑅</a:t>
                </a:r>
                <a:r>
                  <a:rPr lang="zh-CN" altLang="zh-CN" sz="1200" i="0" kern="120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代表该页面控件平均触发</a:t>
                </a:r>
                <a:r>
                  <a:rPr lang="zh-CN" altLang="zh-CN" sz="1200" kern="1200" dirty="0" smtClean="0">
                    <a:solidFill>
                      <a:schemeClr val="tx1"/>
                    </a:solidFill>
                    <a:effectLst/>
                    <a:latin typeface="+mn-lt"/>
                    <a:ea typeface="+mn-ea"/>
                    <a:cs typeface="+mn-cs"/>
                  </a:rPr>
                  <a:t>次数</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en-US" altLang="zh-CN" sz="1200" i="0" kern="1200">
                    <a:solidFill>
                      <a:schemeClr val="tx1"/>
                    </a:solidFill>
                    <a:effectLst/>
                    <a:latin typeface="+mn-lt"/>
                    <a:ea typeface="+mn-ea"/>
                    <a:cs typeface="+mn-cs"/>
                  </a:rPr>
                  <a:t>𝑝</a:t>
                </a:r>
                <a:r>
                  <a:rPr lang="zh-CN" altLang="zh-CN" sz="1200" i="0" kern="1200" smtClean="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𝑒</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𝑖 </a:t>
                </a:r>
                <a:r>
                  <a:rPr lang="zh-CN" altLang="zh-CN" sz="1200" i="0" kern="1200" smtClean="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为当前事件权值</a:t>
                </a:r>
              </a:p>
              <a:p>
                <a:r>
                  <a:rPr lang="en-US" altLang="zh-CN" sz="1200" i="0" kern="1200">
                    <a:solidFill>
                      <a:schemeClr val="tx1"/>
                    </a:solidFill>
                    <a:effectLst/>
                    <a:latin typeface="+mn-lt"/>
                    <a:ea typeface="+mn-ea"/>
                    <a:cs typeface="+mn-cs"/>
                  </a:rPr>
                  <a:t>𝑝</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𝑒</a:t>
                </a:r>
                <a:r>
                  <a:rPr lang="zh-CN" altLang="zh-CN" sz="1200" kern="1200" dirty="0">
                    <a:solidFill>
                      <a:schemeClr val="tx1"/>
                    </a:solidFill>
                    <a:effectLst/>
                    <a:latin typeface="+mn-lt"/>
                    <a:ea typeface="+mn-ea"/>
                    <a:cs typeface="+mn-cs"/>
                  </a:rPr>
                  <a:t>为当前页面所有触发事件权值之和</a:t>
                </a:r>
              </a:p>
              <a:p>
                <a:endParaRPr lang="zh-CN" altLang="zh-CN" sz="1200" kern="1200" dirty="0">
                  <a:solidFill>
                    <a:schemeClr val="tx1"/>
                  </a:solidFill>
                  <a:effectLst/>
                  <a:latin typeface="+mn-lt"/>
                  <a:ea typeface="+mn-ea"/>
                  <a:cs typeface="+mn-cs"/>
                </a:endParaRPr>
              </a:p>
              <a:p>
                <a:endParaRPr lang="zh-CN" altLang="en-US" dirty="0"/>
              </a:p>
            </p:txBody>
          </p:sp>
        </mc:Fallback>
      </mc:AlternateContent>
      <p:sp>
        <p:nvSpPr>
          <p:cNvPr id="4" name="灯片编号占位符 3"/>
          <p:cNvSpPr>
            <a:spLocks noGrp="1"/>
          </p:cNvSpPr>
          <p:nvPr>
            <p:ph type="sldNum" sz="quarter" idx="10"/>
          </p:nvPr>
        </p:nvSpPr>
        <p:spPr/>
        <p:txBody>
          <a:bodyPr/>
          <a:lstStyle/>
          <a:p>
            <a:fld id="{BBD031C7-A97A-4B3D-B11F-B8701A7D0714}" type="slidenum">
              <a:rPr lang="zh-CN" altLang="en-US" smtClean="0"/>
              <a:t>14</a:t>
            </a:fld>
            <a:endParaRPr lang="zh-CN" altLang="en-US"/>
          </a:p>
        </p:txBody>
      </p:sp>
    </p:spTree>
    <p:extLst>
      <p:ext uri="{BB962C8B-B14F-4D97-AF65-F5344CB8AC3E}">
        <p14:creationId xmlns:p14="http://schemas.microsoft.com/office/powerpoint/2010/main" val="30889720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选取这两个因素是因为，首先，活动是移动应用</a:t>
            </a:r>
            <a:r>
              <a:rPr lang="en-US" altLang="zh-CN" sz="1200" kern="1200" dirty="0" smtClean="0">
                <a:solidFill>
                  <a:schemeClr val="tx1"/>
                </a:solidFill>
                <a:effectLst/>
                <a:latin typeface="+mn-lt"/>
                <a:ea typeface="+mn-ea"/>
                <a:cs typeface="+mn-cs"/>
              </a:rPr>
              <a:t>GUI</a:t>
            </a:r>
            <a:r>
              <a:rPr lang="zh-CN" altLang="zh-CN" sz="1200" kern="1200" dirty="0" smtClean="0">
                <a:solidFill>
                  <a:schemeClr val="tx1"/>
                </a:solidFill>
                <a:effectLst/>
                <a:latin typeface="+mn-lt"/>
                <a:ea typeface="+mn-ea"/>
                <a:cs typeface="+mn-cs"/>
              </a:rPr>
              <a:t>界面的来源，每一个活动都是一种状态，如果漏测试一个状态，就会丢失对该活动中更多</a:t>
            </a:r>
            <a:r>
              <a:rPr lang="en-US" altLang="zh-CN" sz="1200" kern="1200" dirty="0" smtClean="0">
                <a:solidFill>
                  <a:schemeClr val="tx1"/>
                </a:solidFill>
                <a:effectLst/>
                <a:latin typeface="+mn-lt"/>
                <a:ea typeface="+mn-ea"/>
                <a:cs typeface="+mn-cs"/>
              </a:rPr>
              <a:t>UI</a:t>
            </a:r>
            <a:r>
              <a:rPr lang="zh-CN" altLang="zh-CN" sz="1200" kern="1200" dirty="0" smtClean="0">
                <a:solidFill>
                  <a:schemeClr val="tx1"/>
                </a:solidFill>
                <a:effectLst/>
                <a:latin typeface="+mn-lt"/>
                <a:ea typeface="+mn-ea"/>
                <a:cs typeface="+mn-cs"/>
              </a:rPr>
              <a:t>控件的测试；其次，代码覆盖是最基础的覆盖方法，这里需要指出的是，对于开源移动应用，代码覆盖是指对其进行分支覆盖，对于不开源移动应用，代码覆盖时对其进行方法覆盖。</a:t>
            </a:r>
            <a:endParaRPr lang="en-US"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a, b</a:t>
            </a:r>
            <a:r>
              <a:rPr lang="zh-CN" altLang="zh-CN" sz="1200" kern="1200" dirty="0" smtClean="0">
                <a:solidFill>
                  <a:schemeClr val="tx1"/>
                </a:solidFill>
                <a:effectLst/>
                <a:latin typeface="+mn-lt"/>
                <a:ea typeface="+mn-ea"/>
                <a:cs typeface="+mn-cs"/>
              </a:rPr>
              <a:t>代表经验参数，设为</a:t>
            </a:r>
            <a:r>
              <a:rPr lang="en-US" altLang="zh-CN" sz="1200" kern="1200" dirty="0" smtClean="0">
                <a:solidFill>
                  <a:schemeClr val="tx1"/>
                </a:solidFill>
                <a:effectLst/>
                <a:latin typeface="+mn-lt"/>
                <a:ea typeface="+mn-ea"/>
                <a:cs typeface="+mn-cs"/>
              </a:rPr>
              <a:t>0.7</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0.3</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AR</a:t>
            </a:r>
            <a:r>
              <a:rPr lang="zh-CN" altLang="zh-CN" sz="1200" kern="1200" dirty="0" smtClean="0">
                <a:solidFill>
                  <a:schemeClr val="tx1"/>
                </a:solidFill>
                <a:effectLst/>
                <a:latin typeface="+mn-lt"/>
                <a:ea typeface="+mn-ea"/>
                <a:cs typeface="+mn-cs"/>
              </a:rPr>
              <a:t>代表到达的活动个数</a:t>
            </a:r>
          </a:p>
          <a:p>
            <a:r>
              <a:rPr lang="en-US" altLang="zh-CN" sz="1200" kern="1200" dirty="0" smtClean="0">
                <a:solidFill>
                  <a:schemeClr val="tx1"/>
                </a:solidFill>
                <a:effectLst/>
                <a:latin typeface="+mn-lt"/>
                <a:ea typeface="+mn-ea"/>
                <a:cs typeface="+mn-cs"/>
              </a:rPr>
              <a:t>AT</a:t>
            </a:r>
            <a:r>
              <a:rPr lang="zh-CN" altLang="zh-CN" sz="1200" kern="1200" dirty="0" smtClean="0">
                <a:solidFill>
                  <a:schemeClr val="tx1"/>
                </a:solidFill>
                <a:effectLst/>
                <a:latin typeface="+mn-lt"/>
                <a:ea typeface="+mn-ea"/>
                <a:cs typeface="+mn-cs"/>
              </a:rPr>
              <a:t>代表总活动个数</a:t>
            </a:r>
          </a:p>
          <a:p>
            <a:r>
              <a:rPr lang="en-US" altLang="zh-CN" sz="1200" kern="1200" dirty="0" smtClean="0">
                <a:solidFill>
                  <a:schemeClr val="tx1"/>
                </a:solidFill>
                <a:effectLst/>
                <a:latin typeface="+mn-lt"/>
                <a:ea typeface="+mn-ea"/>
                <a:cs typeface="+mn-cs"/>
              </a:rPr>
              <a:t>CR</a:t>
            </a:r>
            <a:r>
              <a:rPr lang="zh-CN" altLang="zh-CN" sz="1200" kern="1200" dirty="0" smtClean="0">
                <a:solidFill>
                  <a:schemeClr val="tx1"/>
                </a:solidFill>
                <a:effectLst/>
                <a:latin typeface="+mn-lt"/>
                <a:ea typeface="+mn-ea"/>
                <a:cs typeface="+mn-cs"/>
              </a:rPr>
              <a:t>代表覆盖到的代码行数</a:t>
            </a:r>
          </a:p>
          <a:p>
            <a:r>
              <a:rPr lang="en-US" altLang="zh-CN" sz="1200" kern="1200" dirty="0" smtClean="0">
                <a:solidFill>
                  <a:schemeClr val="tx1"/>
                </a:solidFill>
                <a:effectLst/>
                <a:latin typeface="+mn-lt"/>
                <a:ea typeface="+mn-ea"/>
                <a:cs typeface="+mn-cs"/>
              </a:rPr>
              <a:t>CT</a:t>
            </a:r>
            <a:r>
              <a:rPr lang="zh-CN" altLang="zh-CN" sz="1200" kern="1200" dirty="0" smtClean="0">
                <a:solidFill>
                  <a:schemeClr val="tx1"/>
                </a:solidFill>
                <a:effectLst/>
                <a:latin typeface="+mn-lt"/>
                <a:ea typeface="+mn-ea"/>
                <a:cs typeface="+mn-cs"/>
              </a:rPr>
              <a:t>代表总代码数</a:t>
            </a: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15</a:t>
            </a:fld>
            <a:endParaRPr lang="zh-CN" altLang="en-US"/>
          </a:p>
        </p:txBody>
      </p:sp>
    </p:spTree>
    <p:extLst>
      <p:ext uri="{BB962C8B-B14F-4D97-AF65-F5344CB8AC3E}">
        <p14:creationId xmlns:p14="http://schemas.microsoft.com/office/powerpoint/2010/main" val="12613616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吉布斯算法</a:t>
                </a:r>
                <a:r>
                  <a:rPr lang="en-US" altLang="zh-CN" sz="1200" kern="1200" baseline="30000" dirty="0">
                    <a:solidFill>
                      <a:schemeClr val="tx1"/>
                    </a:solidFill>
                    <a:effectLst/>
                    <a:latin typeface="+mn-lt"/>
                    <a:ea typeface="+mn-ea"/>
                    <a:cs typeface="+mn-cs"/>
                  </a:rPr>
                  <a:t>[22,23]</a:t>
                </a:r>
                <a:r>
                  <a:rPr lang="zh-CN" altLang="zh-CN" sz="1200" kern="1200" dirty="0">
                    <a:solidFill>
                      <a:schemeClr val="tx1"/>
                    </a:solidFill>
                    <a:effectLst/>
                    <a:latin typeface="+mn-lt"/>
                    <a:ea typeface="+mn-ea"/>
                    <a:cs typeface="+mn-cs"/>
                  </a:rPr>
                  <a:t>源自马尔可夫链蒙特卡罗方法</a:t>
                </a:r>
                <a:r>
                  <a:rPr lang="en-US" altLang="zh-CN" sz="1200" kern="1200" baseline="30000" dirty="0">
                    <a:solidFill>
                      <a:schemeClr val="tx1"/>
                    </a:solidFill>
                    <a:effectLst/>
                    <a:latin typeface="+mn-lt"/>
                    <a:ea typeface="+mn-ea"/>
                    <a:cs typeface="+mn-cs"/>
                  </a:rPr>
                  <a:t>[24]</a:t>
                </a:r>
                <a:r>
                  <a:rPr lang="zh-CN" altLang="zh-CN" sz="1200" kern="1200" dirty="0">
                    <a:solidFill>
                      <a:schemeClr val="tx1"/>
                    </a:solidFill>
                    <a:effectLst/>
                    <a:latin typeface="+mn-lt"/>
                    <a:ea typeface="+mn-ea"/>
                    <a:cs typeface="+mn-cs"/>
                  </a:rPr>
                  <a:t>。该方法的基本思想是：对于一个给定的概率分</a:t>
                </a:r>
                <a:r>
                  <a:rPr lang="en-US" altLang="zh-CN" sz="1200" i="1" kern="1200" dirty="0">
                    <a:solidFill>
                      <a:schemeClr val="tx1"/>
                    </a:solidFill>
                    <a:effectLst/>
                    <a:latin typeface="+mn-lt"/>
                    <a:ea typeface="+mn-ea"/>
                    <a:cs typeface="+mn-cs"/>
                  </a:rPr>
                  <a:t>P</a:t>
                </a:r>
                <a:r>
                  <a:rPr lang="en-US" altLang="zh-CN" sz="1200" kern="1200" dirty="0">
                    <a:solidFill>
                      <a:schemeClr val="tx1"/>
                    </a:solidFill>
                    <a:effectLst/>
                    <a:latin typeface="+mn-lt"/>
                    <a:ea typeface="+mn-ea"/>
                    <a:cs typeface="+mn-cs"/>
                  </a:rPr>
                  <a:t>(</a:t>
                </a:r>
                <a:r>
                  <a:rPr lang="en-US" altLang="zh-CN" sz="1200" i="1" kern="1200" dirty="0">
                    <a:solidFill>
                      <a:schemeClr val="tx1"/>
                    </a:solidFill>
                    <a:effectLst/>
                    <a:latin typeface="+mn-lt"/>
                    <a:ea typeface="+mn-ea"/>
                    <a:cs typeface="+mn-cs"/>
                  </a:rPr>
                  <a:t>X</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，若要得到其样本，可以构造一个转移矩阵为</a:t>
                </a:r>
                <a:r>
                  <a:rPr lang="en-US" altLang="zh-CN" sz="1200" kern="1200" dirty="0">
                    <a:solidFill>
                      <a:schemeClr val="tx1"/>
                    </a:solidFill>
                    <a:effectLst/>
                    <a:latin typeface="+mn-lt"/>
                    <a:ea typeface="+mn-ea"/>
                    <a:cs typeface="+mn-cs"/>
                  </a:rPr>
                  <a:t>P</a:t>
                </a:r>
                <a:r>
                  <a:rPr lang="zh-CN" altLang="zh-CN" sz="1200" kern="1200" dirty="0">
                    <a:solidFill>
                      <a:schemeClr val="tx1"/>
                    </a:solidFill>
                    <a:effectLst/>
                    <a:latin typeface="+mn-lt"/>
                    <a:ea typeface="+mn-ea"/>
                    <a:cs typeface="+mn-cs"/>
                  </a:rPr>
                  <a:t>的马尔可夫链，使得该马尔可夫链的平稳分布为</a:t>
                </a:r>
                <a:r>
                  <a:rPr lang="en-US" altLang="zh-CN" sz="1200" kern="1200" dirty="0">
                    <a:solidFill>
                      <a:schemeClr val="tx1"/>
                    </a:solidFill>
                    <a:effectLst/>
                    <a:latin typeface="+mn-lt"/>
                    <a:ea typeface="+mn-ea"/>
                    <a:cs typeface="+mn-cs"/>
                  </a:rPr>
                  <a:t>P(X)</a:t>
                </a:r>
                <a:r>
                  <a:rPr lang="zh-CN" altLang="zh-CN" sz="1200" kern="1200" dirty="0">
                    <a:solidFill>
                      <a:schemeClr val="tx1"/>
                    </a:solidFill>
                    <a:effectLst/>
                    <a:latin typeface="+mn-lt"/>
                    <a:ea typeface="+mn-ea"/>
                    <a:cs typeface="+mn-cs"/>
                  </a:rPr>
                  <a:t>，这样，无论其初始状态为何值，假设记为</a:t>
                </a:r>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𝑥</m:t>
                        </m:r>
                      </m:e>
                      <m:sub>
                        <m:r>
                          <a:rPr lang="en-US" altLang="zh-CN" sz="1200" i="1" kern="1200">
                            <a:solidFill>
                              <a:schemeClr val="tx1"/>
                            </a:solidFill>
                            <a:effectLst/>
                            <a:latin typeface="Cambria Math" panose="02040503050406030204" pitchFamily="18" charset="0"/>
                            <a:ea typeface="+mn-ea"/>
                            <a:cs typeface="+mn-cs"/>
                          </a:rPr>
                          <m:t>0</m:t>
                        </m:r>
                      </m:sub>
                    </m:sSub>
                  </m:oMath>
                </a14:m>
                <a:r>
                  <a:rPr lang="zh-CN" altLang="zh-CN" sz="1200" kern="1200" dirty="0">
                    <a:solidFill>
                      <a:schemeClr val="tx1"/>
                    </a:solidFill>
                    <a:effectLst/>
                    <a:latin typeface="+mn-lt"/>
                    <a:ea typeface="+mn-ea"/>
                    <a:cs typeface="+mn-cs"/>
                  </a:rPr>
                  <a:t>，那么随着马尔科夫过程的转移，得到了一系列的状态值，如：</a:t>
                </a:r>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𝑥</m:t>
                        </m:r>
                      </m:e>
                      <m:sub>
                        <m:r>
                          <a:rPr lang="en-US" altLang="zh-CN" sz="1200" i="1" kern="1200">
                            <a:solidFill>
                              <a:schemeClr val="tx1"/>
                            </a:solidFill>
                            <a:effectLst/>
                            <a:latin typeface="Cambria Math" panose="02040503050406030204" pitchFamily="18" charset="0"/>
                            <a:ea typeface="+mn-ea"/>
                            <a:cs typeface="+mn-cs"/>
                          </a:rPr>
                          <m:t>0</m:t>
                        </m:r>
                      </m:sub>
                    </m:sSub>
                    <m:r>
                      <a:rPr lang="en-US" altLang="zh-CN" sz="1200"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𝑥</m:t>
                        </m:r>
                      </m:e>
                      <m:sub>
                        <m:r>
                          <a:rPr lang="en-US" altLang="zh-CN" sz="1200" i="1" kern="1200">
                            <a:solidFill>
                              <a:schemeClr val="tx1"/>
                            </a:solidFill>
                            <a:effectLst/>
                            <a:latin typeface="Cambria Math" panose="02040503050406030204" pitchFamily="18" charset="0"/>
                            <a:ea typeface="+mn-ea"/>
                            <a:cs typeface="+mn-cs"/>
                          </a:rPr>
                          <m:t>1</m:t>
                        </m:r>
                      </m:sub>
                    </m:sSub>
                    <m:r>
                      <a:rPr lang="en-US" altLang="zh-CN" sz="1200"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𝑥</m:t>
                        </m:r>
                      </m:e>
                      <m:sub>
                        <m:r>
                          <a:rPr lang="en-US" altLang="zh-CN" sz="1200" i="1" kern="1200">
                            <a:solidFill>
                              <a:schemeClr val="tx1"/>
                            </a:solidFill>
                            <a:effectLst/>
                            <a:latin typeface="Cambria Math" panose="02040503050406030204" pitchFamily="18" charset="0"/>
                            <a:ea typeface="+mn-ea"/>
                            <a:cs typeface="+mn-cs"/>
                          </a:rPr>
                          <m:t>2</m:t>
                        </m:r>
                      </m:sub>
                    </m:sSub>
                    <m:r>
                      <a:rPr lang="en-US" altLang="zh-CN" sz="1200"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m:rPr>
                            <m:sty m:val="p"/>
                          </m:rPr>
                          <a:rPr lang="en-US" altLang="zh-CN" sz="1200" kern="1200">
                            <a:solidFill>
                              <a:schemeClr val="tx1"/>
                            </a:solidFill>
                            <a:effectLst/>
                            <a:latin typeface="Cambria Math" panose="02040503050406030204" pitchFamily="18" charset="0"/>
                            <a:ea typeface="+mn-ea"/>
                            <a:cs typeface="+mn-cs"/>
                          </a:rPr>
                          <m:t>x</m:t>
                        </m:r>
                      </m:e>
                      <m:sub>
                        <m:r>
                          <a:rPr lang="en-US" altLang="zh-CN" sz="1200" i="1" kern="1200">
                            <a:solidFill>
                              <a:schemeClr val="tx1"/>
                            </a:solidFill>
                            <a:effectLst/>
                            <a:latin typeface="Cambria Math" panose="02040503050406030204" pitchFamily="18" charset="0"/>
                            <a:ea typeface="+mn-ea"/>
                            <a:cs typeface="+mn-cs"/>
                          </a:rPr>
                          <m:t>𝑛</m:t>
                        </m:r>
                      </m:sub>
                    </m:sSub>
                    <m:r>
                      <a:rPr lang="en-US" altLang="zh-CN" sz="1200"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m:rPr>
                            <m:sty m:val="p"/>
                          </m:rPr>
                          <a:rPr lang="en-US" altLang="zh-CN" sz="1200" kern="1200">
                            <a:solidFill>
                              <a:schemeClr val="tx1"/>
                            </a:solidFill>
                            <a:effectLst/>
                            <a:latin typeface="Cambria Math" panose="02040503050406030204" pitchFamily="18" charset="0"/>
                            <a:ea typeface="+mn-ea"/>
                            <a:cs typeface="+mn-cs"/>
                          </a:rPr>
                          <m:t>x</m:t>
                        </m:r>
                      </m:e>
                      <m:sub>
                        <m:r>
                          <a:rPr lang="en-US" altLang="zh-CN" sz="1200" i="1" kern="1200">
                            <a:solidFill>
                              <a:schemeClr val="tx1"/>
                            </a:solidFill>
                            <a:effectLst/>
                            <a:latin typeface="Cambria Math" panose="02040503050406030204" pitchFamily="18" charset="0"/>
                            <a:ea typeface="+mn-ea"/>
                            <a:cs typeface="+mn-cs"/>
                          </a:rPr>
                          <m:t>𝑛</m:t>
                        </m:r>
                        <m:r>
                          <a:rPr lang="en-US" altLang="zh-CN" sz="1200" i="1" kern="1200">
                            <a:solidFill>
                              <a:schemeClr val="tx1"/>
                            </a:solidFill>
                            <a:effectLst/>
                            <a:latin typeface="Cambria Math" panose="02040503050406030204" pitchFamily="18" charset="0"/>
                            <a:ea typeface="+mn-ea"/>
                            <a:cs typeface="+mn-cs"/>
                          </a:rPr>
                          <m:t>+1</m:t>
                        </m:r>
                      </m:sub>
                    </m:sSub>
                    <m:r>
                      <a:rPr lang="en-US" altLang="zh-CN" sz="1200" kern="1200">
                        <a:solidFill>
                          <a:schemeClr val="tx1"/>
                        </a:solidFill>
                        <a:effectLst/>
                        <a:latin typeface="Cambria Math" panose="02040503050406030204" pitchFamily="18" charset="0"/>
                        <a:ea typeface="+mn-ea"/>
                        <a:cs typeface="+mn-cs"/>
                      </a:rPr>
                      <m:t>,⋯</m:t>
                    </m:r>
                  </m:oMath>
                </a14:m>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，如果这个马尔可夫过程在第</a:t>
                </a:r>
                <a:r>
                  <a:rPr lang="en-US" altLang="zh-CN" sz="1200" i="1" kern="1200" dirty="0">
                    <a:solidFill>
                      <a:schemeClr val="tx1"/>
                    </a:solidFill>
                    <a:effectLst/>
                    <a:latin typeface="+mn-lt"/>
                    <a:ea typeface="+mn-ea"/>
                    <a:cs typeface="+mn-cs"/>
                  </a:rPr>
                  <a:t>n</a:t>
                </a:r>
                <a:r>
                  <a:rPr lang="zh-CN" altLang="zh-CN" sz="1200" kern="1200" dirty="0">
                    <a:solidFill>
                      <a:schemeClr val="tx1"/>
                    </a:solidFill>
                    <a:effectLst/>
                    <a:latin typeface="+mn-lt"/>
                    <a:ea typeface="+mn-ea"/>
                    <a:cs typeface="+mn-cs"/>
                  </a:rPr>
                  <a:t>步时已经收敛，那么分布</a:t>
                </a:r>
                <a:r>
                  <a:rPr lang="en-US" altLang="zh-CN" sz="1200" i="1" kern="1200" dirty="0">
                    <a:solidFill>
                      <a:schemeClr val="tx1"/>
                    </a:solidFill>
                    <a:effectLst/>
                    <a:latin typeface="+mn-lt"/>
                    <a:ea typeface="+mn-ea"/>
                    <a:cs typeface="+mn-cs"/>
                  </a:rPr>
                  <a:t>P</a:t>
                </a:r>
                <a:r>
                  <a:rPr lang="en-US" altLang="zh-CN" sz="1200" kern="1200" dirty="0">
                    <a:solidFill>
                      <a:schemeClr val="tx1"/>
                    </a:solidFill>
                    <a:effectLst/>
                    <a:latin typeface="+mn-lt"/>
                    <a:ea typeface="+mn-ea"/>
                    <a:cs typeface="+mn-cs"/>
                  </a:rPr>
                  <a:t>(</a:t>
                </a:r>
                <a:r>
                  <a:rPr lang="en-US" altLang="zh-CN" sz="1200" i="1" kern="1200" dirty="0">
                    <a:solidFill>
                      <a:schemeClr val="tx1"/>
                    </a:solidFill>
                    <a:effectLst/>
                    <a:latin typeface="+mn-lt"/>
                    <a:ea typeface="+mn-ea"/>
                    <a:cs typeface="+mn-cs"/>
                  </a:rPr>
                  <a:t>X</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的样本即为</a:t>
                </a:r>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m:rPr>
                            <m:sty m:val="p"/>
                          </m:rPr>
                          <a:rPr lang="en-US" altLang="zh-CN" sz="1200" kern="1200">
                            <a:solidFill>
                              <a:schemeClr val="tx1"/>
                            </a:solidFill>
                            <a:effectLst/>
                            <a:latin typeface="Cambria Math" panose="02040503050406030204" pitchFamily="18" charset="0"/>
                            <a:ea typeface="+mn-ea"/>
                            <a:cs typeface="+mn-cs"/>
                          </a:rPr>
                          <m:t>x</m:t>
                        </m:r>
                      </m:e>
                      <m:sub>
                        <m:r>
                          <a:rPr lang="en-US" altLang="zh-CN" sz="1200" i="1" kern="1200">
                            <a:solidFill>
                              <a:schemeClr val="tx1"/>
                            </a:solidFill>
                            <a:effectLst/>
                            <a:latin typeface="Cambria Math" panose="02040503050406030204" pitchFamily="18" charset="0"/>
                            <a:ea typeface="+mn-ea"/>
                            <a:cs typeface="+mn-cs"/>
                          </a:rPr>
                          <m:t>𝑛</m:t>
                        </m:r>
                      </m:sub>
                    </m:sSub>
                    <m:r>
                      <a:rPr lang="en-US" altLang="zh-CN" sz="1200"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m:rPr>
                            <m:sty m:val="p"/>
                          </m:rPr>
                          <a:rPr lang="en-US" altLang="zh-CN" sz="1200" kern="1200">
                            <a:solidFill>
                              <a:schemeClr val="tx1"/>
                            </a:solidFill>
                            <a:effectLst/>
                            <a:latin typeface="Cambria Math" panose="02040503050406030204" pitchFamily="18" charset="0"/>
                            <a:ea typeface="+mn-ea"/>
                            <a:cs typeface="+mn-cs"/>
                          </a:rPr>
                          <m:t>x</m:t>
                        </m:r>
                      </m:e>
                      <m:sub>
                        <m:r>
                          <a:rPr lang="en-US" altLang="zh-CN" sz="1200" i="1" kern="1200">
                            <a:solidFill>
                              <a:schemeClr val="tx1"/>
                            </a:solidFill>
                            <a:effectLst/>
                            <a:latin typeface="Cambria Math" panose="02040503050406030204" pitchFamily="18" charset="0"/>
                            <a:ea typeface="+mn-ea"/>
                            <a:cs typeface="+mn-cs"/>
                          </a:rPr>
                          <m:t>𝑛</m:t>
                        </m:r>
                        <m:r>
                          <a:rPr lang="en-US" altLang="zh-CN" sz="1200" i="1" kern="1200">
                            <a:solidFill>
                              <a:schemeClr val="tx1"/>
                            </a:solidFill>
                            <a:effectLst/>
                            <a:latin typeface="Cambria Math" panose="02040503050406030204" pitchFamily="18" charset="0"/>
                            <a:ea typeface="+mn-ea"/>
                            <a:cs typeface="+mn-cs"/>
                          </a:rPr>
                          <m:t>+1</m:t>
                        </m:r>
                      </m:sub>
                    </m:sSub>
                    <m:r>
                      <a:rPr lang="en-US" altLang="zh-CN" sz="1200" kern="1200">
                        <a:solidFill>
                          <a:schemeClr val="tx1"/>
                        </a:solidFill>
                        <a:effectLst/>
                        <a:latin typeface="Cambria Math" panose="02040503050406030204" pitchFamily="18" charset="0"/>
                        <a:ea typeface="+mn-ea"/>
                        <a:cs typeface="+mn-cs"/>
                      </a:rPr>
                      <m:t>,⋯</m:t>
                    </m:r>
                  </m:oMath>
                </a14:m>
                <a:r>
                  <a:rPr lang="zh-CN" altLang="zh-CN" sz="1200" kern="1200" dirty="0">
                    <a:solidFill>
                      <a:schemeClr val="tx1"/>
                    </a:solidFill>
                    <a:effectLst/>
                    <a:latin typeface="+mn-lt"/>
                    <a:ea typeface="+mn-ea"/>
                    <a:cs typeface="+mn-cs"/>
                  </a:rPr>
                  <a:t>。</a:t>
                </a:r>
              </a:p>
              <a:p>
                <a:endParaRPr lang="zh-CN" altLang="en-US"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吉布斯算法</a:t>
                </a:r>
                <a:r>
                  <a:rPr lang="en-US" altLang="zh-CN" sz="1200" kern="1200" baseline="30000" dirty="0">
                    <a:solidFill>
                      <a:schemeClr val="tx1"/>
                    </a:solidFill>
                    <a:effectLst/>
                    <a:latin typeface="+mn-lt"/>
                    <a:ea typeface="+mn-ea"/>
                    <a:cs typeface="+mn-cs"/>
                  </a:rPr>
                  <a:t>[22,23]</a:t>
                </a:r>
                <a:r>
                  <a:rPr lang="zh-CN" altLang="zh-CN" sz="1200" kern="1200" dirty="0">
                    <a:solidFill>
                      <a:schemeClr val="tx1"/>
                    </a:solidFill>
                    <a:effectLst/>
                    <a:latin typeface="+mn-lt"/>
                    <a:ea typeface="+mn-ea"/>
                    <a:cs typeface="+mn-cs"/>
                  </a:rPr>
                  <a:t>源自马尔可夫链蒙特卡罗方法</a:t>
                </a:r>
                <a:r>
                  <a:rPr lang="en-US" altLang="zh-CN" sz="1200" kern="1200" baseline="30000" dirty="0">
                    <a:solidFill>
                      <a:schemeClr val="tx1"/>
                    </a:solidFill>
                    <a:effectLst/>
                    <a:latin typeface="+mn-lt"/>
                    <a:ea typeface="+mn-ea"/>
                    <a:cs typeface="+mn-cs"/>
                  </a:rPr>
                  <a:t>[24]</a:t>
                </a:r>
                <a:r>
                  <a:rPr lang="zh-CN" altLang="zh-CN" sz="1200" kern="1200" dirty="0">
                    <a:solidFill>
                      <a:schemeClr val="tx1"/>
                    </a:solidFill>
                    <a:effectLst/>
                    <a:latin typeface="+mn-lt"/>
                    <a:ea typeface="+mn-ea"/>
                    <a:cs typeface="+mn-cs"/>
                  </a:rPr>
                  <a:t>。该方法的基本思想是：对于一个给定的概率分</a:t>
                </a:r>
                <a:r>
                  <a:rPr lang="en-US" altLang="zh-CN" sz="1200" i="1" kern="1200" dirty="0">
                    <a:solidFill>
                      <a:schemeClr val="tx1"/>
                    </a:solidFill>
                    <a:effectLst/>
                    <a:latin typeface="+mn-lt"/>
                    <a:ea typeface="+mn-ea"/>
                    <a:cs typeface="+mn-cs"/>
                  </a:rPr>
                  <a:t>P</a:t>
                </a:r>
                <a:r>
                  <a:rPr lang="en-US" altLang="zh-CN" sz="1200" kern="1200" dirty="0">
                    <a:solidFill>
                      <a:schemeClr val="tx1"/>
                    </a:solidFill>
                    <a:effectLst/>
                    <a:latin typeface="+mn-lt"/>
                    <a:ea typeface="+mn-ea"/>
                    <a:cs typeface="+mn-cs"/>
                  </a:rPr>
                  <a:t>(</a:t>
                </a:r>
                <a:r>
                  <a:rPr lang="en-US" altLang="zh-CN" sz="1200" i="1" kern="1200" dirty="0">
                    <a:solidFill>
                      <a:schemeClr val="tx1"/>
                    </a:solidFill>
                    <a:effectLst/>
                    <a:latin typeface="+mn-lt"/>
                    <a:ea typeface="+mn-ea"/>
                    <a:cs typeface="+mn-cs"/>
                  </a:rPr>
                  <a:t>X</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，若要得到其样本，可以构造一个转移矩阵为</a:t>
                </a:r>
                <a:r>
                  <a:rPr lang="en-US" altLang="zh-CN" sz="1200" kern="1200" dirty="0">
                    <a:solidFill>
                      <a:schemeClr val="tx1"/>
                    </a:solidFill>
                    <a:effectLst/>
                    <a:latin typeface="+mn-lt"/>
                    <a:ea typeface="+mn-ea"/>
                    <a:cs typeface="+mn-cs"/>
                  </a:rPr>
                  <a:t>P</a:t>
                </a:r>
                <a:r>
                  <a:rPr lang="zh-CN" altLang="zh-CN" sz="1200" kern="1200" dirty="0">
                    <a:solidFill>
                      <a:schemeClr val="tx1"/>
                    </a:solidFill>
                    <a:effectLst/>
                    <a:latin typeface="+mn-lt"/>
                    <a:ea typeface="+mn-ea"/>
                    <a:cs typeface="+mn-cs"/>
                  </a:rPr>
                  <a:t>的马尔可夫链，使得该马尔可夫链的平稳分布为</a:t>
                </a:r>
                <a:r>
                  <a:rPr lang="en-US" altLang="zh-CN" sz="1200" kern="1200" dirty="0">
                    <a:solidFill>
                      <a:schemeClr val="tx1"/>
                    </a:solidFill>
                    <a:effectLst/>
                    <a:latin typeface="+mn-lt"/>
                    <a:ea typeface="+mn-ea"/>
                    <a:cs typeface="+mn-cs"/>
                  </a:rPr>
                  <a:t>P(X)</a:t>
                </a:r>
                <a:r>
                  <a:rPr lang="zh-CN" altLang="zh-CN" sz="1200" kern="1200" dirty="0">
                    <a:solidFill>
                      <a:schemeClr val="tx1"/>
                    </a:solidFill>
                    <a:effectLst/>
                    <a:latin typeface="+mn-lt"/>
                    <a:ea typeface="+mn-ea"/>
                    <a:cs typeface="+mn-cs"/>
                  </a:rPr>
                  <a:t>，这样，无论其初始状态为何值，假设记为</a:t>
                </a:r>
                <a:r>
                  <a:rPr lang="en-US" altLang="zh-CN" sz="1200" i="0" kern="1200">
                    <a:solidFill>
                      <a:schemeClr val="tx1"/>
                    </a:solidFill>
                    <a:effectLst/>
                    <a:latin typeface="+mn-lt"/>
                    <a:ea typeface="+mn-ea"/>
                    <a:cs typeface="+mn-cs"/>
                  </a:rPr>
                  <a:t>𝑥</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0</a:t>
                </a:r>
                <a:r>
                  <a:rPr lang="zh-CN" altLang="zh-CN" sz="1200" kern="1200" dirty="0">
                    <a:solidFill>
                      <a:schemeClr val="tx1"/>
                    </a:solidFill>
                    <a:effectLst/>
                    <a:latin typeface="+mn-lt"/>
                    <a:ea typeface="+mn-ea"/>
                    <a:cs typeface="+mn-cs"/>
                  </a:rPr>
                  <a:t>，那么随着马尔科夫过程的转移，得到了一系列的状态值，如：</a:t>
                </a:r>
                <a:r>
                  <a:rPr lang="en-US" altLang="zh-CN" sz="1200" i="0" kern="1200">
                    <a:solidFill>
                      <a:schemeClr val="tx1"/>
                    </a:solidFill>
                    <a:effectLst/>
                    <a:latin typeface="+mn-lt"/>
                    <a:ea typeface="+mn-ea"/>
                    <a:cs typeface="+mn-cs"/>
                  </a:rPr>
                  <a:t>𝑥</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0,𝑥</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1,𝑥</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2,⋯,x</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𝑛,x</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𝑛+1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，如果这个马尔可夫过程在第</a:t>
                </a:r>
                <a:r>
                  <a:rPr lang="en-US" altLang="zh-CN" sz="1200" i="1" kern="1200" dirty="0">
                    <a:solidFill>
                      <a:schemeClr val="tx1"/>
                    </a:solidFill>
                    <a:effectLst/>
                    <a:latin typeface="+mn-lt"/>
                    <a:ea typeface="+mn-ea"/>
                    <a:cs typeface="+mn-cs"/>
                  </a:rPr>
                  <a:t>n</a:t>
                </a:r>
                <a:r>
                  <a:rPr lang="zh-CN" altLang="zh-CN" sz="1200" kern="1200" dirty="0">
                    <a:solidFill>
                      <a:schemeClr val="tx1"/>
                    </a:solidFill>
                    <a:effectLst/>
                    <a:latin typeface="+mn-lt"/>
                    <a:ea typeface="+mn-ea"/>
                    <a:cs typeface="+mn-cs"/>
                  </a:rPr>
                  <a:t>步时已经收敛，那么分布</a:t>
                </a:r>
                <a:r>
                  <a:rPr lang="en-US" altLang="zh-CN" sz="1200" i="1" kern="1200" dirty="0">
                    <a:solidFill>
                      <a:schemeClr val="tx1"/>
                    </a:solidFill>
                    <a:effectLst/>
                    <a:latin typeface="+mn-lt"/>
                    <a:ea typeface="+mn-ea"/>
                    <a:cs typeface="+mn-cs"/>
                  </a:rPr>
                  <a:t>P</a:t>
                </a:r>
                <a:r>
                  <a:rPr lang="en-US" altLang="zh-CN" sz="1200" kern="1200" dirty="0">
                    <a:solidFill>
                      <a:schemeClr val="tx1"/>
                    </a:solidFill>
                    <a:effectLst/>
                    <a:latin typeface="+mn-lt"/>
                    <a:ea typeface="+mn-ea"/>
                    <a:cs typeface="+mn-cs"/>
                  </a:rPr>
                  <a:t>(</a:t>
                </a:r>
                <a:r>
                  <a:rPr lang="en-US" altLang="zh-CN" sz="1200" i="1" kern="1200" dirty="0">
                    <a:solidFill>
                      <a:schemeClr val="tx1"/>
                    </a:solidFill>
                    <a:effectLst/>
                    <a:latin typeface="+mn-lt"/>
                    <a:ea typeface="+mn-ea"/>
                    <a:cs typeface="+mn-cs"/>
                  </a:rPr>
                  <a:t>X</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的样本即为</a:t>
                </a:r>
                <a:r>
                  <a:rPr lang="en-US" altLang="zh-CN" sz="1200" i="0" kern="1200">
                    <a:solidFill>
                      <a:schemeClr val="tx1"/>
                    </a:solidFill>
                    <a:effectLst/>
                    <a:latin typeface="+mn-lt"/>
                    <a:ea typeface="+mn-ea"/>
                    <a:cs typeface="+mn-cs"/>
                  </a:rPr>
                  <a:t>x</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𝑛,x</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𝑛+1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a:t>
                </a:r>
              </a:p>
              <a:p>
                <a:endParaRPr lang="zh-CN" altLang="en-US" dirty="0"/>
              </a:p>
            </p:txBody>
          </p:sp>
        </mc:Fallback>
      </mc:AlternateContent>
      <p:sp>
        <p:nvSpPr>
          <p:cNvPr id="4" name="灯片编号占位符 3"/>
          <p:cNvSpPr>
            <a:spLocks noGrp="1"/>
          </p:cNvSpPr>
          <p:nvPr>
            <p:ph type="sldNum" sz="quarter" idx="10"/>
          </p:nvPr>
        </p:nvSpPr>
        <p:spPr/>
        <p:txBody>
          <a:bodyPr/>
          <a:lstStyle/>
          <a:p>
            <a:fld id="{BBD031C7-A97A-4B3D-B11F-B8701A7D0714}" type="slidenum">
              <a:rPr lang="zh-CN" altLang="en-US" smtClean="0"/>
              <a:t>17</a:t>
            </a:fld>
            <a:endParaRPr lang="zh-CN" altLang="en-US"/>
          </a:p>
        </p:txBody>
      </p:sp>
    </p:spTree>
    <p:extLst>
      <p:ext uri="{BB962C8B-B14F-4D97-AF65-F5344CB8AC3E}">
        <p14:creationId xmlns:p14="http://schemas.microsoft.com/office/powerpoint/2010/main" val="1237276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Z</a:t>
                </a:r>
                <a:r>
                  <a:rPr lang="zh-CN" altLang="zh-CN" sz="1200" kern="1200" dirty="0">
                    <a:solidFill>
                      <a:schemeClr val="tx1"/>
                    </a:solidFill>
                    <a:effectLst/>
                    <a:latin typeface="+mn-lt"/>
                    <a:ea typeface="+mn-ea"/>
                    <a:cs typeface="+mn-cs"/>
                  </a:rPr>
                  <a:t>代表归一化分布函数</a:t>
                </a:r>
              </a:p>
              <a:p>
                <a:r>
                  <a:rPr lang="en-US" altLang="zh-CN" sz="1200" kern="1200" dirty="0">
                    <a:solidFill>
                      <a:schemeClr val="tx1"/>
                    </a:solidFill>
                    <a:effectLst/>
                    <a:latin typeface="+mn-lt"/>
                    <a:ea typeface="+mn-ea"/>
                    <a:cs typeface="+mn-cs"/>
                  </a:rPr>
                  <a:t>a</a:t>
                </a:r>
                <a:r>
                  <a:rPr lang="zh-CN" altLang="zh-CN" sz="1200" kern="1200" dirty="0">
                    <a:solidFill>
                      <a:schemeClr val="tx1"/>
                    </a:solidFill>
                    <a:effectLst/>
                    <a:latin typeface="+mn-lt"/>
                    <a:ea typeface="+mn-ea"/>
                    <a:cs typeface="+mn-cs"/>
                  </a:rPr>
                  <a:t>代表常数变量</a:t>
                </a:r>
              </a:p>
              <a:p>
                <a14:m>
                  <m:oMath xmlns:m="http://schemas.openxmlformats.org/officeDocument/2006/math">
                    <m:r>
                      <a:rPr lang="en-US" altLang="zh-CN" sz="1200" i="1" kern="1200">
                        <a:solidFill>
                          <a:schemeClr val="tx1"/>
                        </a:solidFill>
                        <a:effectLst/>
                        <a:latin typeface="Cambria Math" panose="02040503050406030204" pitchFamily="18" charset="0"/>
                        <a:ea typeface="+mn-ea"/>
                        <a:cs typeface="+mn-cs"/>
                      </a:rPr>
                      <m:t>𝑉</m:t>
                    </m:r>
                    <m:r>
                      <a:rPr lang="en-US" altLang="zh-CN" sz="1200" i="1"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𝑆</m:t>
                        </m:r>
                      </m:e>
                      <m:sub>
                        <m:r>
                          <a:rPr lang="en-US" altLang="zh-CN" sz="1200" i="1" kern="1200">
                            <a:solidFill>
                              <a:schemeClr val="tx1"/>
                            </a:solidFill>
                            <a:effectLst/>
                            <a:latin typeface="Cambria Math" panose="02040503050406030204" pitchFamily="18" charset="0"/>
                            <a:ea typeface="+mn-ea"/>
                            <a:cs typeface="+mn-cs"/>
                          </a:rPr>
                          <m:t>𝑀</m:t>
                        </m:r>
                      </m:sub>
                    </m:sSub>
                    <m:r>
                      <a:rPr lang="en-US" altLang="zh-CN" sz="1200" i="1" kern="1200">
                        <a:solidFill>
                          <a:schemeClr val="tx1"/>
                        </a:solidFill>
                        <a:effectLst/>
                        <a:latin typeface="Cambria Math" panose="02040503050406030204" pitchFamily="18" charset="0"/>
                        <a:ea typeface="+mn-ea"/>
                        <a:cs typeface="+mn-cs"/>
                      </a:rPr>
                      <m:t>)</m:t>
                    </m:r>
                  </m:oMath>
                </a14:m>
                <a:r>
                  <a:rPr lang="zh-CN" altLang="zh-CN" sz="1200" kern="1200" dirty="0">
                    <a:solidFill>
                      <a:schemeClr val="tx1"/>
                    </a:solidFill>
                    <a:effectLst/>
                    <a:latin typeface="+mn-lt"/>
                    <a:ea typeface="+mn-ea"/>
                    <a:cs typeface="+mn-cs"/>
                  </a:rPr>
                  <a:t>代表状态</a:t>
                </a:r>
                <a:r>
                  <a:rPr lang="en-US" altLang="zh-CN" sz="1200" kern="1200" dirty="0">
                    <a:solidFill>
                      <a:schemeClr val="tx1"/>
                    </a:solidFill>
                    <a:effectLst/>
                    <a:latin typeface="+mn-lt"/>
                    <a:ea typeface="+mn-ea"/>
                    <a:cs typeface="+mn-cs"/>
                  </a:rPr>
                  <a:t>M</a:t>
                </a:r>
                <a:r>
                  <a:rPr lang="zh-CN" altLang="zh-CN" sz="1200" kern="1200" dirty="0">
                    <a:solidFill>
                      <a:schemeClr val="tx1"/>
                    </a:solidFill>
                    <a:effectLst/>
                    <a:latin typeface="+mn-lt"/>
                    <a:ea typeface="+mn-ea"/>
                    <a:cs typeface="+mn-cs"/>
                  </a:rPr>
                  <a:t>下生成的测试序列的实际测试覆盖率</a:t>
                </a:r>
                <a:r>
                  <a:rPr lang="zh-CN" altLang="zh-CN"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14:m>
                  <m:oMath xmlns:m="http://schemas.openxmlformats.org/officeDocument/2006/math">
                    <m:r>
                      <a:rPr lang="en-US" altLang="zh-CN" sz="1200" i="1" kern="1200" smtClean="0">
                        <a:solidFill>
                          <a:schemeClr val="tx1"/>
                        </a:solidFill>
                        <a:effectLst/>
                        <a:latin typeface="Cambria Math" panose="02040503050406030204" pitchFamily="18" charset="0"/>
                        <a:ea typeface="+mn-ea"/>
                        <a:cs typeface="+mn-cs"/>
                      </a:rPr>
                      <m:t>𝑉</m:t>
                    </m:r>
                    <m:d>
                      <m:dPr>
                        <m:ctrlPr>
                          <a:rPr lang="zh-CN" altLang="zh-CN" sz="1200" i="1" kern="1200">
                            <a:solidFill>
                              <a:schemeClr val="tx1"/>
                            </a:solidFill>
                            <a:effectLst/>
                            <a:latin typeface="Cambria Math" panose="02040503050406030204" pitchFamily="18" charset="0"/>
                            <a:ea typeface="+mn-ea"/>
                            <a:cs typeface="+mn-cs"/>
                          </a:rPr>
                        </m:ctrlPr>
                      </m:dPr>
                      <m:e>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𝑆</m:t>
                            </m:r>
                          </m:e>
                          <m:sub>
                            <m:r>
                              <a:rPr lang="en-US" altLang="zh-CN" sz="1200" i="1" kern="1200">
                                <a:solidFill>
                                  <a:schemeClr val="tx1"/>
                                </a:solidFill>
                                <a:effectLst/>
                                <a:latin typeface="Cambria Math" panose="02040503050406030204" pitchFamily="18" charset="0"/>
                                <a:ea typeface="+mn-ea"/>
                                <a:cs typeface="+mn-cs"/>
                              </a:rPr>
                              <m:t>𝑀</m:t>
                            </m:r>
                          </m:sub>
                        </m:sSub>
                      </m:e>
                    </m:d>
                  </m:oMath>
                </a14:m>
                <a:r>
                  <a:rPr lang="zh-CN" altLang="zh-CN" sz="1200" kern="1200" dirty="0">
                    <a:solidFill>
                      <a:schemeClr val="tx1"/>
                    </a:solidFill>
                    <a:effectLst/>
                    <a:latin typeface="+mn-lt"/>
                    <a:ea typeface="+mn-ea"/>
                    <a:cs typeface="+mn-cs"/>
                  </a:rPr>
                  <a:t>代表原模型测试覆盖</a:t>
                </a:r>
              </a:p>
              <a:p>
                <a14:m>
                  <m:oMath xmlns:m="http://schemas.openxmlformats.org/officeDocument/2006/math">
                    <m:r>
                      <a:rPr lang="en-US" altLang="zh-CN" sz="1200" i="1" kern="1200">
                        <a:solidFill>
                          <a:schemeClr val="tx1"/>
                        </a:solidFill>
                        <a:effectLst/>
                        <a:latin typeface="Cambria Math" panose="02040503050406030204" pitchFamily="18" charset="0"/>
                        <a:ea typeface="+mn-ea"/>
                        <a:cs typeface="+mn-cs"/>
                      </a:rPr>
                      <m:t>𝑉</m:t>
                    </m:r>
                    <m:r>
                      <a:rPr lang="en-US" altLang="zh-CN" sz="1200" i="1"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𝑆</m:t>
                        </m:r>
                      </m:e>
                      <m:sub>
                        <m:r>
                          <a:rPr lang="en-US" altLang="zh-CN" sz="1200" i="1" kern="1200">
                            <a:solidFill>
                              <a:schemeClr val="tx1"/>
                            </a:solidFill>
                            <a:effectLst/>
                            <a:latin typeface="Cambria Math" panose="02040503050406030204" pitchFamily="18" charset="0"/>
                            <a:ea typeface="+mn-ea"/>
                            <a:cs typeface="+mn-cs"/>
                          </a:rPr>
                          <m:t>𝑁</m:t>
                        </m:r>
                      </m:sub>
                    </m:sSub>
                    <m:r>
                      <a:rPr lang="en-US" altLang="zh-CN" sz="1200" i="1" kern="1200">
                        <a:solidFill>
                          <a:schemeClr val="tx1"/>
                        </a:solidFill>
                        <a:effectLst/>
                        <a:latin typeface="Cambria Math" panose="02040503050406030204" pitchFamily="18" charset="0"/>
                        <a:ea typeface="+mn-ea"/>
                        <a:cs typeface="+mn-cs"/>
                      </a:rPr>
                      <m:t>)</m:t>
                    </m:r>
                  </m:oMath>
                </a14:m>
                <a:r>
                  <a:rPr lang="zh-CN" altLang="zh-CN" sz="1200" kern="1200" dirty="0">
                    <a:solidFill>
                      <a:schemeClr val="tx1"/>
                    </a:solidFill>
                    <a:effectLst/>
                    <a:latin typeface="+mn-lt"/>
                    <a:ea typeface="+mn-ea"/>
                    <a:cs typeface="+mn-cs"/>
                  </a:rPr>
                  <a:t>代表演化后模型的测试覆盖。</a:t>
                </a:r>
              </a:p>
              <a:p>
                <a:endParaRPr lang="zh-CN" altLang="zh-CN" sz="1200" kern="1200" dirty="0">
                  <a:solidFill>
                    <a:schemeClr val="tx1"/>
                  </a:solidFill>
                  <a:effectLst/>
                  <a:latin typeface="+mn-lt"/>
                  <a:ea typeface="+mn-ea"/>
                  <a:cs typeface="+mn-cs"/>
                </a:endParaRPr>
              </a:p>
              <a:p>
                <a:endParaRPr lang="zh-CN" altLang="en-US" dirty="0"/>
              </a:p>
            </p:txBody>
          </p:sp>
        </mc:Choice>
        <mc:Fallback xmlns="">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Z</a:t>
                </a:r>
                <a:r>
                  <a:rPr lang="zh-CN" altLang="zh-CN" sz="1200" kern="1200" dirty="0">
                    <a:solidFill>
                      <a:schemeClr val="tx1"/>
                    </a:solidFill>
                    <a:effectLst/>
                    <a:latin typeface="+mn-lt"/>
                    <a:ea typeface="+mn-ea"/>
                    <a:cs typeface="+mn-cs"/>
                  </a:rPr>
                  <a:t>代表归一化分布函数</a:t>
                </a:r>
              </a:p>
              <a:p>
                <a:r>
                  <a:rPr lang="en-US" altLang="zh-CN" sz="1200" kern="1200" dirty="0">
                    <a:solidFill>
                      <a:schemeClr val="tx1"/>
                    </a:solidFill>
                    <a:effectLst/>
                    <a:latin typeface="+mn-lt"/>
                    <a:ea typeface="+mn-ea"/>
                    <a:cs typeface="+mn-cs"/>
                  </a:rPr>
                  <a:t>a</a:t>
                </a:r>
                <a:r>
                  <a:rPr lang="zh-CN" altLang="zh-CN" sz="1200" kern="1200" dirty="0">
                    <a:solidFill>
                      <a:schemeClr val="tx1"/>
                    </a:solidFill>
                    <a:effectLst/>
                    <a:latin typeface="+mn-lt"/>
                    <a:ea typeface="+mn-ea"/>
                    <a:cs typeface="+mn-cs"/>
                  </a:rPr>
                  <a:t>代表常数变量</a:t>
                </a:r>
              </a:p>
              <a:p>
                <a:r>
                  <a:rPr lang="en-US" altLang="zh-CN" sz="1200" i="0" kern="1200">
                    <a:solidFill>
                      <a:schemeClr val="tx1"/>
                    </a:solidFill>
                    <a:effectLst/>
                    <a:latin typeface="+mn-lt"/>
                    <a:ea typeface="+mn-ea"/>
                    <a:cs typeface="+mn-cs"/>
                  </a:rPr>
                  <a:t>𝑉(𝑆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𝑀)</a:t>
                </a:r>
                <a:r>
                  <a:rPr lang="zh-CN" altLang="zh-CN" sz="1200" kern="1200" dirty="0">
                    <a:solidFill>
                      <a:schemeClr val="tx1"/>
                    </a:solidFill>
                    <a:effectLst/>
                    <a:latin typeface="+mn-lt"/>
                    <a:ea typeface="+mn-ea"/>
                    <a:cs typeface="+mn-cs"/>
                  </a:rPr>
                  <a:t>代表状态</a:t>
                </a:r>
                <a:r>
                  <a:rPr lang="en-US" altLang="zh-CN" sz="1200" kern="1200" dirty="0">
                    <a:solidFill>
                      <a:schemeClr val="tx1"/>
                    </a:solidFill>
                    <a:effectLst/>
                    <a:latin typeface="+mn-lt"/>
                    <a:ea typeface="+mn-ea"/>
                    <a:cs typeface="+mn-cs"/>
                  </a:rPr>
                  <a:t>M</a:t>
                </a:r>
                <a:r>
                  <a:rPr lang="zh-CN" altLang="zh-CN" sz="1200" kern="1200" dirty="0">
                    <a:solidFill>
                      <a:schemeClr val="tx1"/>
                    </a:solidFill>
                    <a:effectLst/>
                    <a:latin typeface="+mn-lt"/>
                    <a:ea typeface="+mn-ea"/>
                    <a:cs typeface="+mn-cs"/>
                  </a:rPr>
                  <a:t>下生成的测试序列的实际测试覆盖率</a:t>
                </a:r>
                <a:r>
                  <a:rPr lang="zh-CN" altLang="zh-CN"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en-US" altLang="zh-CN" sz="1200" i="0" kern="1200" smtClean="0">
                    <a:solidFill>
                      <a:schemeClr val="tx1"/>
                    </a:solidFill>
                    <a:effectLst/>
                    <a:latin typeface="+mn-lt"/>
                    <a:ea typeface="+mn-ea"/>
                    <a:cs typeface="+mn-cs"/>
                  </a:rPr>
                  <a:t>𝑉</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𝑀 )</a:t>
                </a:r>
                <a:r>
                  <a:rPr lang="zh-CN" altLang="zh-CN" sz="1200" kern="1200" dirty="0">
                    <a:solidFill>
                      <a:schemeClr val="tx1"/>
                    </a:solidFill>
                    <a:effectLst/>
                    <a:latin typeface="+mn-lt"/>
                    <a:ea typeface="+mn-ea"/>
                    <a:cs typeface="+mn-cs"/>
                  </a:rPr>
                  <a:t>代表原模型测试覆盖</a:t>
                </a:r>
              </a:p>
              <a:p>
                <a:r>
                  <a:rPr lang="en-US" altLang="zh-CN" sz="1200" i="0" kern="1200">
                    <a:solidFill>
                      <a:schemeClr val="tx1"/>
                    </a:solidFill>
                    <a:effectLst/>
                    <a:latin typeface="+mn-lt"/>
                    <a:ea typeface="+mn-ea"/>
                    <a:cs typeface="+mn-cs"/>
                  </a:rPr>
                  <a:t>𝑉(𝑆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𝑁)</a:t>
                </a:r>
                <a:r>
                  <a:rPr lang="zh-CN" altLang="zh-CN" sz="1200" kern="1200" dirty="0">
                    <a:solidFill>
                      <a:schemeClr val="tx1"/>
                    </a:solidFill>
                    <a:effectLst/>
                    <a:latin typeface="+mn-lt"/>
                    <a:ea typeface="+mn-ea"/>
                    <a:cs typeface="+mn-cs"/>
                  </a:rPr>
                  <a:t>代表演化后模型的测试覆盖。</a:t>
                </a:r>
              </a:p>
              <a:p>
                <a:endParaRPr lang="zh-CN" altLang="zh-CN" sz="1200" kern="1200" dirty="0">
                  <a:solidFill>
                    <a:schemeClr val="tx1"/>
                  </a:solidFill>
                  <a:effectLst/>
                  <a:latin typeface="+mn-lt"/>
                  <a:ea typeface="+mn-ea"/>
                  <a:cs typeface="+mn-cs"/>
                </a:endParaRPr>
              </a:p>
              <a:p>
                <a:endParaRPr lang="zh-CN" altLang="en-US" dirty="0"/>
              </a:p>
            </p:txBody>
          </p:sp>
        </mc:Fallback>
      </mc:AlternateContent>
      <p:sp>
        <p:nvSpPr>
          <p:cNvPr id="4" name="灯片编号占位符 3"/>
          <p:cNvSpPr>
            <a:spLocks noGrp="1"/>
          </p:cNvSpPr>
          <p:nvPr>
            <p:ph type="sldNum" sz="quarter" idx="10"/>
          </p:nvPr>
        </p:nvSpPr>
        <p:spPr/>
        <p:txBody>
          <a:bodyPr/>
          <a:lstStyle/>
          <a:p>
            <a:fld id="{BBD031C7-A97A-4B3D-B11F-B8701A7D0714}" type="slidenum">
              <a:rPr lang="zh-CN" altLang="en-US" smtClean="0"/>
              <a:t>18</a:t>
            </a:fld>
            <a:endParaRPr lang="zh-CN" altLang="en-US"/>
          </a:p>
        </p:txBody>
      </p:sp>
    </p:spTree>
    <p:extLst>
      <p:ext uri="{BB962C8B-B14F-4D97-AF65-F5344CB8AC3E}">
        <p14:creationId xmlns:p14="http://schemas.microsoft.com/office/powerpoint/2010/main" val="30637386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该原型工具使用了</a:t>
            </a:r>
            <a:r>
              <a:rPr lang="en-US" altLang="zh-CN" sz="1200" kern="1200" dirty="0" smtClean="0">
                <a:solidFill>
                  <a:schemeClr val="tx1"/>
                </a:solidFill>
                <a:effectLst/>
                <a:latin typeface="+mn-lt"/>
                <a:ea typeface="+mn-ea"/>
                <a:cs typeface="+mn-cs"/>
              </a:rPr>
              <a:t>A</a:t>
            </a:r>
            <a:r>
              <a:rPr lang="en-US" altLang="zh-CN" sz="1200" kern="1200" baseline="30000" dirty="0" smtClean="0">
                <a:solidFill>
                  <a:schemeClr val="tx1"/>
                </a:solidFill>
                <a:effectLst/>
                <a:latin typeface="+mn-lt"/>
                <a:ea typeface="+mn-ea"/>
                <a:cs typeface="+mn-cs"/>
              </a:rPr>
              <a:t>3</a:t>
            </a:r>
            <a:r>
              <a:rPr lang="en-US" altLang="zh-CN" sz="1200" kern="1200" dirty="0" smtClean="0">
                <a:solidFill>
                  <a:schemeClr val="tx1"/>
                </a:solidFill>
                <a:effectLst/>
                <a:latin typeface="+mn-lt"/>
                <a:ea typeface="+mn-ea"/>
                <a:cs typeface="+mn-cs"/>
              </a:rPr>
              <a:t>E</a:t>
            </a:r>
            <a:r>
              <a:rPr lang="en-US" altLang="zh-CN" sz="1200" kern="1200" baseline="30000" dirty="0" smtClean="0">
                <a:solidFill>
                  <a:schemeClr val="tx1"/>
                </a:solidFill>
                <a:effectLst/>
                <a:latin typeface="+mn-lt"/>
                <a:ea typeface="+mn-ea"/>
                <a:cs typeface="+mn-cs"/>
              </a:rPr>
              <a:t>[8]</a:t>
            </a:r>
            <a:r>
              <a:rPr lang="zh-CN" altLang="zh-CN" sz="1200" kern="1200" dirty="0" smtClean="0">
                <a:solidFill>
                  <a:schemeClr val="tx1"/>
                </a:solidFill>
                <a:effectLst/>
                <a:latin typeface="+mn-lt"/>
                <a:ea typeface="+mn-ea"/>
                <a:cs typeface="+mn-cs"/>
              </a:rPr>
              <a:t>动态分析界面控件，使用了</a:t>
            </a:r>
            <a:r>
              <a:rPr lang="en-US" altLang="zh-CN" sz="1200" kern="1200" dirty="0" smtClean="0">
                <a:solidFill>
                  <a:schemeClr val="tx1"/>
                </a:solidFill>
                <a:effectLst/>
                <a:latin typeface="+mn-lt"/>
                <a:ea typeface="+mn-ea"/>
                <a:cs typeface="+mn-cs"/>
              </a:rPr>
              <a:t>Soot</a:t>
            </a:r>
            <a:r>
              <a:rPr lang="en-US" altLang="zh-CN" sz="1200" kern="1200" baseline="30000" dirty="0" smtClean="0">
                <a:solidFill>
                  <a:schemeClr val="tx1"/>
                </a:solidFill>
                <a:effectLst/>
                <a:latin typeface="+mn-lt"/>
                <a:ea typeface="+mn-ea"/>
                <a:cs typeface="+mn-cs"/>
              </a:rPr>
              <a:t>[25]</a:t>
            </a:r>
            <a:r>
              <a:rPr lang="zh-CN" altLang="zh-CN" sz="1200" kern="1200" dirty="0" smtClean="0">
                <a:solidFill>
                  <a:schemeClr val="tx1"/>
                </a:solidFill>
                <a:effectLst/>
                <a:latin typeface="+mn-lt"/>
                <a:ea typeface="+mn-ea"/>
                <a:cs typeface="+mn-cs"/>
              </a:rPr>
              <a:t>静态分析潜在触发事件，在生成测试用例时，从当前模型中生成了前</a:t>
            </a:r>
            <a:r>
              <a:rPr lang="en-US" altLang="zh-CN" sz="1200" kern="1200" dirty="0" smtClean="0">
                <a:solidFill>
                  <a:schemeClr val="tx1"/>
                </a:solidFill>
                <a:effectLst/>
                <a:latin typeface="+mn-lt"/>
                <a:ea typeface="+mn-ea"/>
                <a:cs typeface="+mn-cs"/>
              </a:rPr>
              <a:t>50</a:t>
            </a:r>
            <a:r>
              <a:rPr lang="zh-CN" altLang="zh-CN" sz="1200" kern="1200" dirty="0" smtClean="0">
                <a:solidFill>
                  <a:schemeClr val="tx1"/>
                </a:solidFill>
                <a:effectLst/>
                <a:latin typeface="+mn-lt"/>
                <a:ea typeface="+mn-ea"/>
                <a:cs typeface="+mn-cs"/>
              </a:rPr>
              <a:t>条概率最大测试序列，每条序列最多包含</a:t>
            </a:r>
            <a:r>
              <a:rPr lang="en-US" altLang="zh-CN" sz="1200" kern="1200" dirty="0" smtClean="0">
                <a:solidFill>
                  <a:schemeClr val="tx1"/>
                </a:solidFill>
                <a:effectLst/>
                <a:latin typeface="+mn-lt"/>
                <a:ea typeface="+mn-ea"/>
                <a:cs typeface="+mn-cs"/>
              </a:rPr>
              <a:t>30</a:t>
            </a:r>
            <a:r>
              <a:rPr lang="zh-CN" altLang="zh-CN" sz="1200" kern="1200" dirty="0" smtClean="0">
                <a:solidFill>
                  <a:schemeClr val="tx1"/>
                </a:solidFill>
                <a:effectLst/>
                <a:latin typeface="+mn-lt"/>
                <a:ea typeface="+mn-ea"/>
                <a:cs typeface="+mn-cs"/>
              </a:rPr>
              <a:t>个触发事件，采用</a:t>
            </a:r>
            <a:r>
              <a:rPr lang="en-US" altLang="zh-CN" sz="1200" kern="1200" dirty="0" smtClean="0">
                <a:solidFill>
                  <a:schemeClr val="tx1"/>
                </a:solidFill>
                <a:effectLst/>
                <a:latin typeface="+mn-lt"/>
                <a:ea typeface="+mn-ea"/>
                <a:cs typeface="+mn-cs"/>
              </a:rPr>
              <a:t>Android </a:t>
            </a:r>
            <a:r>
              <a:rPr lang="en-US" altLang="zh-CN" sz="1200" kern="1200" dirty="0" err="1" smtClean="0">
                <a:solidFill>
                  <a:schemeClr val="tx1"/>
                </a:solidFill>
                <a:effectLst/>
                <a:latin typeface="+mn-lt"/>
                <a:ea typeface="+mn-ea"/>
                <a:cs typeface="+mn-cs"/>
              </a:rPr>
              <a:t>uiautomator</a:t>
            </a:r>
            <a:r>
              <a:rPr lang="zh-CN" altLang="zh-CN" sz="1200" kern="1200" dirty="0" smtClean="0">
                <a:solidFill>
                  <a:schemeClr val="tx1"/>
                </a:solidFill>
                <a:effectLst/>
                <a:latin typeface="+mn-lt"/>
                <a:ea typeface="+mn-ea"/>
                <a:cs typeface="+mn-cs"/>
              </a:rPr>
              <a:t>以及</a:t>
            </a:r>
            <a:r>
              <a:rPr lang="en-US" altLang="zh-CN" sz="1200" kern="1200" dirty="0" smtClean="0">
                <a:solidFill>
                  <a:schemeClr val="tx1"/>
                </a:solidFill>
                <a:effectLst/>
                <a:latin typeface="+mn-lt"/>
                <a:ea typeface="+mn-ea"/>
                <a:cs typeface="+mn-cs"/>
              </a:rPr>
              <a:t>Android ADB </a:t>
            </a:r>
            <a:r>
              <a:rPr lang="zh-CN" altLang="zh-CN" sz="1200" kern="1200" dirty="0" smtClean="0">
                <a:solidFill>
                  <a:schemeClr val="tx1"/>
                </a:solidFill>
                <a:effectLst/>
                <a:latin typeface="+mn-lt"/>
                <a:ea typeface="+mn-ea"/>
                <a:cs typeface="+mn-cs"/>
              </a:rPr>
              <a:t>工具执行测试用例并采用</a:t>
            </a:r>
            <a:r>
              <a:rPr lang="en-US" altLang="zh-CN" sz="1200" kern="1200" dirty="0" smtClean="0">
                <a:solidFill>
                  <a:schemeClr val="tx1"/>
                </a:solidFill>
                <a:effectLst/>
                <a:latin typeface="+mn-lt"/>
                <a:ea typeface="+mn-ea"/>
                <a:cs typeface="+mn-cs"/>
              </a:rPr>
              <a:t>Emma</a:t>
            </a:r>
            <a:r>
              <a:rPr lang="en-US" altLang="zh-CN" sz="1200" kern="1200" baseline="30000" dirty="0" smtClean="0">
                <a:solidFill>
                  <a:schemeClr val="tx1"/>
                </a:solidFill>
                <a:effectLst/>
                <a:latin typeface="+mn-lt"/>
                <a:ea typeface="+mn-ea"/>
                <a:cs typeface="+mn-cs"/>
              </a:rPr>
              <a:t>[26]</a:t>
            </a:r>
            <a:r>
              <a:rPr lang="zh-CN" altLang="zh-CN" sz="1200" kern="1200" dirty="0" smtClean="0">
                <a:solidFill>
                  <a:schemeClr val="tx1"/>
                </a:solidFill>
                <a:effectLst/>
                <a:latin typeface="+mn-lt"/>
                <a:ea typeface="+mn-ea"/>
                <a:cs typeface="+mn-cs"/>
              </a:rPr>
              <a:t>测试开源移动应用的分支覆盖率，用</a:t>
            </a:r>
            <a:r>
              <a:rPr lang="en-US" altLang="zh-CN" sz="1200" kern="1200" dirty="0" smtClean="0">
                <a:solidFill>
                  <a:schemeClr val="tx1"/>
                </a:solidFill>
                <a:effectLst/>
                <a:latin typeface="+mn-lt"/>
                <a:ea typeface="+mn-ea"/>
                <a:cs typeface="+mn-cs"/>
              </a:rPr>
              <a:t>Ella</a:t>
            </a:r>
            <a:r>
              <a:rPr lang="en-US" altLang="zh-CN" sz="1200" kern="1200" baseline="30000" dirty="0" smtClean="0">
                <a:solidFill>
                  <a:schemeClr val="tx1"/>
                </a:solidFill>
                <a:effectLst/>
                <a:latin typeface="+mn-lt"/>
                <a:ea typeface="+mn-ea"/>
                <a:cs typeface="+mn-cs"/>
              </a:rPr>
              <a:t>[27]</a:t>
            </a:r>
            <a:r>
              <a:rPr lang="zh-CN" altLang="zh-CN" sz="1200" kern="1200" dirty="0" smtClean="0">
                <a:solidFill>
                  <a:schemeClr val="tx1"/>
                </a:solidFill>
                <a:effectLst/>
                <a:latin typeface="+mn-lt"/>
                <a:ea typeface="+mn-ea"/>
                <a:cs typeface="+mn-cs"/>
              </a:rPr>
              <a:t>测试闭源移动应用的方法覆盖，具体的逻辑流程见图</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a:t>
            </a: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19</a:t>
            </a:fld>
            <a:endParaRPr lang="zh-CN" altLang="en-US"/>
          </a:p>
        </p:txBody>
      </p:sp>
    </p:spTree>
    <p:extLst>
      <p:ext uri="{BB962C8B-B14F-4D97-AF65-F5344CB8AC3E}">
        <p14:creationId xmlns:p14="http://schemas.microsoft.com/office/powerpoint/2010/main" val="3513524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Capture</a:t>
            </a:r>
            <a:r>
              <a:rPr lang="zh-CN" altLang="zh-CN" sz="1200" kern="1200" dirty="0" smtClean="0">
                <a:solidFill>
                  <a:schemeClr val="tx1"/>
                </a:solidFill>
                <a:effectLst/>
                <a:latin typeface="+mn-lt"/>
                <a:ea typeface="+mn-ea"/>
                <a:cs typeface="+mn-cs"/>
              </a:rPr>
              <a:t>是</a:t>
            </a:r>
            <a:r>
              <a:rPr lang="zh-CN" altLang="en-US" sz="1200" kern="1200" dirty="0" smtClean="0">
                <a:solidFill>
                  <a:schemeClr val="tx1"/>
                </a:solidFill>
                <a:effectLst/>
                <a:latin typeface="+mn-lt"/>
                <a:ea typeface="+mn-ea"/>
                <a:cs typeface="+mn-cs"/>
              </a:rPr>
              <a:t>我</a:t>
            </a:r>
            <a:r>
              <a:rPr lang="zh-CN" altLang="zh-CN" sz="1200" kern="1200" dirty="0" smtClean="0">
                <a:solidFill>
                  <a:schemeClr val="tx1"/>
                </a:solidFill>
                <a:effectLst/>
                <a:latin typeface="+mn-lt"/>
                <a:ea typeface="+mn-ea"/>
                <a:cs typeface="+mn-cs"/>
              </a:rPr>
              <a:t>开发的一款控制无人机实时回传图像的应用，该应用旨在以现有无人机平台为基础，实现战术背景下的区域空中侦察任务。通过测试该程序，可以分析测试过程中的模型建立，吉布斯取样，测试用例执行，测试覆盖率计算等过程，具体阐述本方法的实现过程。</a:t>
            </a:r>
          </a:p>
          <a:p>
            <a:r>
              <a:rPr lang="zh-CN" altLang="zh-CN" sz="1200" kern="1200" dirty="0" smtClean="0">
                <a:solidFill>
                  <a:schemeClr val="tx1"/>
                </a:solidFill>
                <a:effectLst/>
                <a:latin typeface="+mn-lt"/>
                <a:ea typeface="+mn-ea"/>
                <a:cs typeface="+mn-cs"/>
              </a:rPr>
              <a:t>该应用主要实现了视野侦查、区域侦查、兴趣点侦查、移动目标跟随等四大功能，每一个按钮分别对应了其一个主要分支子功能，主要功能页面如图所示。</a:t>
            </a:r>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21</a:t>
            </a:fld>
            <a:endParaRPr lang="zh-CN" altLang="en-US"/>
          </a:p>
        </p:txBody>
      </p:sp>
    </p:spTree>
    <p:extLst>
      <p:ext uri="{BB962C8B-B14F-4D97-AF65-F5344CB8AC3E}">
        <p14:creationId xmlns:p14="http://schemas.microsoft.com/office/powerpoint/2010/main" val="33708940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图中</a:t>
            </a:r>
            <a:r>
              <a:rPr lang="en-US" altLang="zh-CN" sz="1200" kern="1200" dirty="0" smtClean="0">
                <a:solidFill>
                  <a:schemeClr val="tx1"/>
                </a:solidFill>
                <a:effectLst/>
                <a:latin typeface="+mn-lt"/>
                <a:ea typeface="+mn-ea"/>
                <a:cs typeface="+mn-cs"/>
              </a:rPr>
              <a:t>Sn-pm</a:t>
            </a:r>
            <a:r>
              <a:rPr lang="zh-CN" altLang="zh-CN" sz="1200" kern="1200" dirty="0" smtClean="0">
                <a:solidFill>
                  <a:schemeClr val="tx1"/>
                </a:solidFill>
                <a:effectLst/>
                <a:latin typeface="+mn-lt"/>
                <a:ea typeface="+mn-ea"/>
                <a:cs typeface="+mn-cs"/>
              </a:rPr>
              <a:t>代表状态</a:t>
            </a:r>
            <a:r>
              <a:rPr lang="en-US" altLang="zh-CN" sz="1200" kern="12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下第</a:t>
            </a:r>
            <a:r>
              <a:rPr lang="en-US" altLang="zh-CN" sz="1200" kern="1200" dirty="0" smtClean="0">
                <a:solidFill>
                  <a:schemeClr val="tx1"/>
                </a:solidFill>
                <a:effectLst/>
                <a:latin typeface="+mn-lt"/>
                <a:ea typeface="+mn-ea"/>
                <a:cs typeface="+mn-cs"/>
              </a:rPr>
              <a:t>m</a:t>
            </a:r>
            <a:r>
              <a:rPr lang="zh-CN" altLang="zh-CN" sz="1200" kern="1200" dirty="0" smtClean="0">
                <a:solidFill>
                  <a:schemeClr val="tx1"/>
                </a:solidFill>
                <a:effectLst/>
                <a:latin typeface="+mn-lt"/>
                <a:ea typeface="+mn-ea"/>
                <a:cs typeface="+mn-cs"/>
              </a:rPr>
              <a:t>个转化事件的转化概率。</a:t>
            </a:r>
            <a:endParaRPr lang="en-US"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22</a:t>
            </a:fld>
            <a:endParaRPr lang="zh-CN" altLang="en-US"/>
          </a:p>
        </p:txBody>
      </p:sp>
    </p:spTree>
    <p:extLst>
      <p:ext uri="{BB962C8B-B14F-4D97-AF65-F5344CB8AC3E}">
        <p14:creationId xmlns:p14="http://schemas.microsoft.com/office/powerpoint/2010/main" val="19193503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由下表可以看出，</a:t>
            </a:r>
            <a:r>
              <a:rPr lang="zh-CN" altLang="zh-CN" dirty="0" smtClean="0"/>
              <a:t>第一次进化后模型的变化情况，</a:t>
            </a:r>
            <a:r>
              <a:rPr lang="zh-CN" altLang="en-US" dirty="0" smtClean="0"/>
              <a:t>左表初始模型中转化概率，右表是模型进化后的转化概率，</a:t>
            </a:r>
            <a:r>
              <a:rPr lang="zh-CN" altLang="zh-CN" dirty="0" smtClean="0"/>
              <a:t>由</a:t>
            </a:r>
            <a:r>
              <a:rPr lang="zh-CN" altLang="en-US" dirty="0" smtClean="0"/>
              <a:t>表</a:t>
            </a:r>
            <a:r>
              <a:rPr lang="zh-CN" altLang="zh-CN" dirty="0" smtClean="0"/>
              <a:t>可以看出，触发区域侦察事件的转化概率进一步提升</a:t>
            </a:r>
            <a:r>
              <a:rPr lang="zh-CN" altLang="en-US" dirty="0" smtClean="0"/>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这是因为该功能的子功能模块较多，代码量也最多，因此测试资源分配时也应该进一步向这一测试分支转移，这符合当初设计这款应用时的实际情况，因为该功能是唯一需要调用第三方接口库的功能，而且实现区域侦察子功能还需要调节更多参数，因此其代码量是其他功能的两倍多，因此，为了充分测试该应用，理应增大该功能的转化概率。而其他三个子功能，特别是移动目标跟随以及兴趣侦查，实现逻辑基本相同，因此进化后的模型为其分配几乎相同的转化概率是符合预期的。</a:t>
            </a: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23</a:t>
            </a:fld>
            <a:endParaRPr lang="zh-CN" altLang="en-US"/>
          </a:p>
        </p:txBody>
      </p:sp>
    </p:spTree>
    <p:extLst>
      <p:ext uri="{BB962C8B-B14F-4D97-AF65-F5344CB8AC3E}">
        <p14:creationId xmlns:p14="http://schemas.microsoft.com/office/powerpoint/2010/main" val="3475523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我的汇报内容分三块，</a:t>
            </a:r>
            <a:r>
              <a:rPr kumimoji="1" lang="zh-CN" altLang="en-US" dirty="0" smtClean="0"/>
              <a:t>分别是提出该算法的背景、该方法的具体实现以及实验验证部分</a:t>
            </a:r>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2</a:t>
            </a:fld>
            <a:endParaRPr lang="zh-CN" altLang="en-US"/>
          </a:p>
        </p:txBody>
      </p:sp>
    </p:spTree>
    <p:extLst>
      <p:ext uri="{BB962C8B-B14F-4D97-AF65-F5344CB8AC3E}">
        <p14:creationId xmlns:p14="http://schemas.microsoft.com/office/powerpoint/2010/main" val="6163015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图</a:t>
            </a:r>
            <a:r>
              <a:rPr lang="en-US" altLang="zh-CN" sz="1200" kern="1200" dirty="0" smtClean="0">
                <a:solidFill>
                  <a:schemeClr val="tx1"/>
                </a:solidFill>
                <a:effectLst/>
                <a:latin typeface="+mn-lt"/>
                <a:ea typeface="+mn-ea"/>
                <a:cs typeface="+mn-cs"/>
              </a:rPr>
              <a:t>6</a:t>
            </a:r>
            <a:r>
              <a:rPr lang="zh-CN" altLang="zh-CN" sz="1200" kern="1200" dirty="0" smtClean="0">
                <a:solidFill>
                  <a:schemeClr val="tx1"/>
                </a:solidFill>
                <a:effectLst/>
                <a:latin typeface="+mn-lt"/>
                <a:ea typeface="+mn-ea"/>
                <a:cs typeface="+mn-cs"/>
              </a:rPr>
              <a:t>给出了本次测试中模型覆盖率随时间变化的图像，由图可知，由于原型工具有启发信息，测试过程的覆盖率增长速度明显高于另一工具，说明本工具确实提高了测试的效率。表</a:t>
            </a:r>
            <a:r>
              <a:rPr lang="en-US" altLang="zh-CN" sz="1200" kern="1200" dirty="0" smtClean="0">
                <a:solidFill>
                  <a:schemeClr val="tx1"/>
                </a:solidFill>
                <a:effectLst/>
                <a:latin typeface="+mn-lt"/>
                <a:ea typeface="+mn-ea"/>
                <a:cs typeface="+mn-cs"/>
              </a:rPr>
              <a:t>5</a:t>
            </a:r>
            <a:r>
              <a:rPr lang="zh-CN" altLang="zh-CN" sz="1200" kern="1200" dirty="0" smtClean="0">
                <a:solidFill>
                  <a:schemeClr val="tx1"/>
                </a:solidFill>
                <a:effectLst/>
                <a:latin typeface="+mn-lt"/>
                <a:ea typeface="+mn-ea"/>
                <a:cs typeface="+mn-cs"/>
              </a:rPr>
              <a:t>对比了本工具与</a:t>
            </a:r>
            <a:r>
              <a:rPr lang="en-US" altLang="zh-CN" sz="1200" kern="1200" dirty="0" smtClean="0">
                <a:solidFill>
                  <a:schemeClr val="tx1"/>
                </a:solidFill>
                <a:effectLst/>
                <a:latin typeface="+mn-lt"/>
                <a:ea typeface="+mn-ea"/>
                <a:cs typeface="+mn-cs"/>
              </a:rPr>
              <a:t>Monkey</a:t>
            </a:r>
            <a:r>
              <a:rPr lang="en-US" altLang="zh-CN" sz="1200" kern="1200" baseline="300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工具在两小时测试时间内测试覆盖度上的对比。由表可以看出，本工具在测试覆盖率上提升了</a:t>
            </a:r>
            <a:r>
              <a:rPr lang="en-US" altLang="zh-CN" sz="1200" kern="1200" dirty="0" smtClean="0">
                <a:solidFill>
                  <a:schemeClr val="tx1"/>
                </a:solidFill>
                <a:effectLst/>
                <a:latin typeface="+mn-lt"/>
                <a:ea typeface="+mn-ea"/>
                <a:cs typeface="+mn-cs"/>
              </a:rPr>
              <a:t>10%~20%</a:t>
            </a:r>
            <a:r>
              <a:rPr lang="zh-CN" altLang="zh-CN" sz="1200" kern="1200" dirty="0" smtClean="0">
                <a:solidFill>
                  <a:schemeClr val="tx1"/>
                </a:solidFill>
                <a:effectLst/>
                <a:latin typeface="+mn-lt"/>
                <a:ea typeface="+mn-ea"/>
                <a:cs typeface="+mn-cs"/>
              </a:rPr>
              <a:t>。</a:t>
            </a: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24</a:t>
            </a:fld>
            <a:endParaRPr lang="zh-CN" altLang="en-US"/>
          </a:p>
        </p:txBody>
      </p:sp>
    </p:spTree>
    <p:extLst>
      <p:ext uri="{BB962C8B-B14F-4D97-AF65-F5344CB8AC3E}">
        <p14:creationId xmlns:p14="http://schemas.microsoft.com/office/powerpoint/2010/main" val="31188003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err="1" smtClean="0">
                <a:solidFill>
                  <a:schemeClr val="tx1"/>
                </a:solidFill>
                <a:effectLst/>
                <a:latin typeface="+mn-lt"/>
                <a:ea typeface="+mn-ea"/>
                <a:cs typeface="+mn-cs"/>
              </a:rPr>
              <a:t>GUIRipper</a:t>
            </a:r>
            <a:r>
              <a:rPr lang="en-US" altLang="zh-CN" sz="1200" kern="1200" baseline="30000" dirty="0" smtClean="0">
                <a:solidFill>
                  <a:schemeClr val="tx1"/>
                </a:solidFill>
                <a:effectLst/>
                <a:latin typeface="+mn-lt"/>
                <a:ea typeface="+mn-ea"/>
                <a:cs typeface="+mn-cs"/>
              </a:rPr>
              <a:t>[7]</a:t>
            </a:r>
            <a:r>
              <a:rPr lang="zh-CN" altLang="zh-CN" sz="1200" kern="1200" dirty="0" smtClean="0">
                <a:solidFill>
                  <a:schemeClr val="tx1"/>
                </a:solidFill>
                <a:effectLst/>
                <a:latin typeface="+mn-lt"/>
                <a:ea typeface="+mn-ea"/>
                <a:cs typeface="+mn-cs"/>
              </a:rPr>
              <a:t>从初始状态开始逐步建立模型，每当访问一个新的状态，其保存下该状态下所有可以产生的事件，然后系统的访问这些事件直到检测不到新的状态产生，然后重启移动应用开始下一次测试，根本上是实现了一种基于深度优先搜索的测试覆盖。</a:t>
            </a:r>
            <a:r>
              <a:rPr lang="en-US" altLang="zh-CN" sz="1200" kern="1200" dirty="0" err="1" smtClean="0">
                <a:solidFill>
                  <a:schemeClr val="tx1"/>
                </a:solidFill>
                <a:effectLst/>
                <a:latin typeface="+mn-lt"/>
                <a:ea typeface="+mn-ea"/>
                <a:cs typeface="+mn-cs"/>
              </a:rPr>
              <a:t>SwiftHand</a:t>
            </a:r>
            <a:r>
              <a:rPr lang="en-US" altLang="zh-CN" sz="1200" kern="1200" baseline="30000" dirty="0" smtClean="0">
                <a:solidFill>
                  <a:schemeClr val="tx1"/>
                </a:solidFill>
                <a:effectLst/>
                <a:latin typeface="+mn-lt"/>
                <a:ea typeface="+mn-ea"/>
                <a:cs typeface="+mn-cs"/>
              </a:rPr>
              <a:t>[16]</a:t>
            </a:r>
            <a:r>
              <a:rPr lang="zh-CN" altLang="zh-CN" sz="1200" kern="1200" dirty="0" smtClean="0">
                <a:solidFill>
                  <a:schemeClr val="tx1"/>
                </a:solidFill>
                <a:effectLst/>
                <a:latin typeface="+mn-lt"/>
                <a:ea typeface="+mn-ea"/>
                <a:cs typeface="+mn-cs"/>
              </a:rPr>
              <a:t>则通过最少化应用重启次数进一步提高了测试的效率，但是在测试中其并没有考虑到系统事件的影响。</a:t>
            </a:r>
            <a:r>
              <a:rPr lang="en-US" altLang="zh-CN" sz="1200" kern="1200" dirty="0" smtClean="0">
                <a:solidFill>
                  <a:schemeClr val="tx1"/>
                </a:solidFill>
                <a:effectLst/>
                <a:latin typeface="+mn-lt"/>
                <a:ea typeface="+mn-ea"/>
                <a:cs typeface="+mn-cs"/>
              </a:rPr>
              <a:t>PUMA</a:t>
            </a:r>
            <a:r>
              <a:rPr lang="en-US" altLang="zh-CN" sz="1200" kern="1200" baseline="30000" dirty="0" smtClean="0">
                <a:solidFill>
                  <a:schemeClr val="tx1"/>
                </a:solidFill>
                <a:effectLst/>
                <a:latin typeface="+mn-lt"/>
                <a:ea typeface="+mn-ea"/>
                <a:cs typeface="+mn-cs"/>
              </a:rPr>
              <a:t>[9]</a:t>
            </a:r>
            <a:r>
              <a:rPr lang="zh-CN" altLang="zh-CN" sz="1200" kern="1200" dirty="0" smtClean="0">
                <a:solidFill>
                  <a:schemeClr val="tx1"/>
                </a:solidFill>
                <a:effectLst/>
                <a:latin typeface="+mn-lt"/>
                <a:ea typeface="+mn-ea"/>
                <a:cs typeface="+mn-cs"/>
              </a:rPr>
              <a:t>则是一款移动应用框架，可以根据实际需要调整测试策略。</a:t>
            </a:r>
            <a:endParaRPr lang="en-US"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25</a:t>
            </a:fld>
            <a:endParaRPr lang="zh-CN" altLang="en-US"/>
          </a:p>
        </p:txBody>
      </p:sp>
    </p:spTree>
    <p:extLst>
      <p:ext uri="{BB962C8B-B14F-4D97-AF65-F5344CB8AC3E}">
        <p14:creationId xmlns:p14="http://schemas.microsoft.com/office/powerpoint/2010/main" val="19423945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其中，第一列给出了</a:t>
            </a:r>
            <a:r>
              <a:rPr lang="en-US" altLang="zh-CN" sz="1200" kern="1200" dirty="0" smtClean="0">
                <a:solidFill>
                  <a:schemeClr val="tx1"/>
                </a:solidFill>
                <a:effectLst/>
                <a:latin typeface="+mn-lt"/>
                <a:ea typeface="+mn-ea"/>
                <a:cs typeface="+mn-cs"/>
              </a:rPr>
              <a:t>App</a:t>
            </a:r>
            <a:r>
              <a:rPr lang="zh-CN" altLang="zh-CN" sz="1200" kern="1200" dirty="0" smtClean="0">
                <a:solidFill>
                  <a:schemeClr val="tx1"/>
                </a:solidFill>
                <a:effectLst/>
                <a:latin typeface="+mn-lt"/>
                <a:ea typeface="+mn-ea"/>
                <a:cs typeface="+mn-cs"/>
              </a:rPr>
              <a:t>名，第二列给出了被测</a:t>
            </a:r>
            <a:r>
              <a:rPr lang="en-US" altLang="zh-CN" sz="1200" kern="1200" dirty="0" smtClean="0">
                <a:solidFill>
                  <a:schemeClr val="tx1"/>
                </a:solidFill>
                <a:effectLst/>
                <a:latin typeface="+mn-lt"/>
                <a:ea typeface="+mn-ea"/>
                <a:cs typeface="+mn-cs"/>
              </a:rPr>
              <a:t>App</a:t>
            </a:r>
            <a:r>
              <a:rPr lang="zh-CN" altLang="zh-CN" sz="1200" kern="1200" dirty="0" smtClean="0">
                <a:solidFill>
                  <a:schemeClr val="tx1"/>
                </a:solidFill>
                <a:effectLst/>
                <a:latin typeface="+mn-lt"/>
                <a:ea typeface="+mn-ea"/>
                <a:cs typeface="+mn-cs"/>
              </a:rPr>
              <a:t>的版本号，</a:t>
            </a:r>
            <a:r>
              <a:rPr lang="en-US" altLang="zh-CN" sz="1200" kern="1200" dirty="0" err="1" smtClean="0">
                <a:solidFill>
                  <a:schemeClr val="tx1"/>
                </a:solidFill>
                <a:effectLst/>
                <a:latin typeface="+mn-lt"/>
                <a:ea typeface="+mn-ea"/>
                <a:cs typeface="+mn-cs"/>
              </a:rPr>
              <a:t>Dyn</a:t>
            </a:r>
            <a:r>
              <a:rPr lang="zh-CN" altLang="zh-CN" sz="1200" kern="1200" dirty="0" smtClean="0">
                <a:solidFill>
                  <a:schemeClr val="tx1"/>
                </a:solidFill>
                <a:effectLst/>
                <a:latin typeface="+mn-lt"/>
                <a:ea typeface="+mn-ea"/>
                <a:cs typeface="+mn-cs"/>
              </a:rPr>
              <a:t>代表</a:t>
            </a:r>
            <a:r>
              <a:rPr lang="en-US" altLang="zh-CN" sz="1200" kern="1200" dirty="0" err="1" smtClean="0">
                <a:solidFill>
                  <a:schemeClr val="tx1"/>
                </a:solidFill>
                <a:effectLst/>
                <a:latin typeface="+mn-lt"/>
                <a:ea typeface="+mn-ea"/>
                <a:cs typeface="+mn-cs"/>
              </a:rPr>
              <a:t>Dynodroid</a:t>
            </a:r>
            <a:r>
              <a:rPr lang="en-US" altLang="zh-CN" sz="1200" kern="1200" baseline="300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方法的测试覆盖率，</a:t>
            </a:r>
            <a:r>
              <a:rPr lang="en-US" altLang="zh-CN" sz="1200" kern="1200" dirty="0" err="1" smtClean="0">
                <a:solidFill>
                  <a:schemeClr val="tx1"/>
                </a:solidFill>
                <a:effectLst/>
                <a:latin typeface="+mn-lt"/>
                <a:ea typeface="+mn-ea"/>
                <a:cs typeface="+mn-cs"/>
              </a:rPr>
              <a:t>GuiR</a:t>
            </a:r>
            <a:r>
              <a:rPr lang="zh-CN" altLang="zh-CN" sz="1200" kern="1200" dirty="0" smtClean="0">
                <a:solidFill>
                  <a:schemeClr val="tx1"/>
                </a:solidFill>
                <a:effectLst/>
                <a:latin typeface="+mn-lt"/>
                <a:ea typeface="+mn-ea"/>
                <a:cs typeface="+mn-cs"/>
              </a:rPr>
              <a:t>代表</a:t>
            </a:r>
            <a:r>
              <a:rPr lang="en-US" altLang="zh-CN" sz="1200" kern="1200" dirty="0" err="1" smtClean="0">
                <a:solidFill>
                  <a:schemeClr val="tx1"/>
                </a:solidFill>
                <a:effectLst/>
                <a:latin typeface="+mn-lt"/>
                <a:ea typeface="+mn-ea"/>
                <a:cs typeface="+mn-cs"/>
              </a:rPr>
              <a:t>GUIRipper</a:t>
            </a:r>
            <a:r>
              <a:rPr lang="en-US" altLang="zh-CN" sz="1200" kern="1200" baseline="30000" dirty="0" smtClean="0">
                <a:solidFill>
                  <a:schemeClr val="tx1"/>
                </a:solidFill>
                <a:effectLst/>
                <a:latin typeface="+mn-lt"/>
                <a:ea typeface="+mn-ea"/>
                <a:cs typeface="+mn-cs"/>
              </a:rPr>
              <a:t>[7]</a:t>
            </a:r>
            <a:r>
              <a:rPr lang="zh-CN" altLang="zh-CN" sz="1200" kern="1200" dirty="0" smtClean="0">
                <a:solidFill>
                  <a:schemeClr val="tx1"/>
                </a:solidFill>
                <a:effectLst/>
                <a:latin typeface="+mn-lt"/>
                <a:ea typeface="+mn-ea"/>
                <a:cs typeface="+mn-cs"/>
              </a:rPr>
              <a:t>方法的测试覆盖率，</a:t>
            </a:r>
            <a:r>
              <a:rPr lang="en-US" altLang="zh-CN" sz="1200" kern="1200" dirty="0" err="1" smtClean="0">
                <a:solidFill>
                  <a:schemeClr val="tx1"/>
                </a:solidFill>
                <a:effectLst/>
                <a:latin typeface="+mn-lt"/>
                <a:ea typeface="+mn-ea"/>
                <a:cs typeface="+mn-cs"/>
              </a:rPr>
              <a:t>SwiftH</a:t>
            </a:r>
            <a:r>
              <a:rPr lang="zh-CN" altLang="zh-CN" sz="1200" kern="1200" dirty="0" smtClean="0">
                <a:solidFill>
                  <a:schemeClr val="tx1"/>
                </a:solidFill>
                <a:effectLst/>
                <a:latin typeface="+mn-lt"/>
                <a:ea typeface="+mn-ea"/>
                <a:cs typeface="+mn-cs"/>
              </a:rPr>
              <a:t>代表</a:t>
            </a:r>
            <a:r>
              <a:rPr lang="en-US" altLang="zh-CN" sz="1200" kern="1200" dirty="0" err="1" smtClean="0">
                <a:solidFill>
                  <a:schemeClr val="tx1"/>
                </a:solidFill>
                <a:effectLst/>
                <a:latin typeface="+mn-lt"/>
                <a:ea typeface="+mn-ea"/>
                <a:cs typeface="+mn-cs"/>
              </a:rPr>
              <a:t>SwiftHand</a:t>
            </a:r>
            <a:r>
              <a:rPr lang="en-US" altLang="zh-CN" sz="1200" kern="1200" baseline="30000" dirty="0" smtClean="0">
                <a:solidFill>
                  <a:schemeClr val="tx1"/>
                </a:solidFill>
                <a:effectLst/>
                <a:latin typeface="+mn-lt"/>
                <a:ea typeface="+mn-ea"/>
                <a:cs typeface="+mn-cs"/>
              </a:rPr>
              <a:t>[16]</a:t>
            </a:r>
            <a:r>
              <a:rPr lang="zh-CN" altLang="zh-CN" sz="1200" kern="1200" dirty="0" smtClean="0">
                <a:solidFill>
                  <a:schemeClr val="tx1"/>
                </a:solidFill>
                <a:effectLst/>
                <a:latin typeface="+mn-lt"/>
                <a:ea typeface="+mn-ea"/>
                <a:cs typeface="+mn-cs"/>
              </a:rPr>
              <a:t>方法的测试覆盖率，</a:t>
            </a:r>
            <a:r>
              <a:rPr lang="en-US" altLang="zh-CN" sz="1200" kern="1200" dirty="0" smtClean="0">
                <a:solidFill>
                  <a:schemeClr val="tx1"/>
                </a:solidFill>
                <a:effectLst/>
                <a:latin typeface="+mn-lt"/>
                <a:ea typeface="+mn-ea"/>
                <a:cs typeface="+mn-cs"/>
              </a:rPr>
              <a:t>Pro</a:t>
            </a:r>
            <a:r>
              <a:rPr lang="zh-CN" altLang="zh-CN" sz="1200" kern="1200" dirty="0" smtClean="0">
                <a:solidFill>
                  <a:schemeClr val="tx1"/>
                </a:solidFill>
                <a:effectLst/>
                <a:latin typeface="+mn-lt"/>
                <a:ea typeface="+mn-ea"/>
                <a:cs typeface="+mn-cs"/>
              </a:rPr>
              <a:t>代表本方法的原型工具的代码覆盖率，覆盖率结果中，</a:t>
            </a:r>
            <a:r>
              <a:rPr lang="en-US" altLang="zh-CN" sz="1200" kern="1200" dirty="0" smtClean="0">
                <a:solidFill>
                  <a:schemeClr val="tx1"/>
                </a:solidFill>
                <a:effectLst/>
                <a:latin typeface="+mn-lt"/>
                <a:ea typeface="+mn-ea"/>
                <a:cs typeface="+mn-cs"/>
              </a:rPr>
              <a:t>X</a:t>
            </a:r>
            <a:r>
              <a:rPr lang="zh-CN" altLang="zh-CN" sz="1200" kern="1200" dirty="0" smtClean="0">
                <a:solidFill>
                  <a:schemeClr val="tx1"/>
                </a:solidFill>
                <a:effectLst/>
                <a:latin typeface="+mn-lt"/>
                <a:ea typeface="+mn-ea"/>
                <a:cs typeface="+mn-cs"/>
              </a:rPr>
              <a:t>代表测试中被测件发生了崩溃、闪退等异常问题。</a:t>
            </a:r>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26</a:t>
            </a:fld>
            <a:endParaRPr lang="zh-CN" altLang="en-US"/>
          </a:p>
        </p:txBody>
      </p:sp>
    </p:spTree>
    <p:extLst>
      <p:ext uri="{BB962C8B-B14F-4D97-AF65-F5344CB8AC3E}">
        <p14:creationId xmlns:p14="http://schemas.microsoft.com/office/powerpoint/2010/main" val="7390891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0" lang="zh-CN" altLang="zh-CN" sz="2000" b="0" i="0" u="none" strike="noStrike" kern="1200" cap="none" spc="0" normalizeH="0" baseline="0" noProof="0" dirty="0" smtClean="0">
                <a:ln>
                  <a:noFill/>
                </a:ln>
                <a:solidFill>
                  <a:prstClr val="black"/>
                </a:solidFill>
                <a:effectLst/>
                <a:uLnTx/>
                <a:uFillTx/>
                <a:latin typeface="宋体" panose="02010600030101010101" pitchFamily="2" charset="-122"/>
                <a:ea typeface="+mn-ea"/>
                <a:cs typeface="+mn-cs"/>
              </a:rPr>
              <a:t>即若两个箱的凹槽互不重叠，则表明它们的中位数有显著差异。</a:t>
            </a:r>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27</a:t>
            </a:fld>
            <a:endParaRPr lang="zh-CN" altLang="en-US"/>
          </a:p>
        </p:txBody>
      </p:sp>
    </p:spTree>
    <p:extLst>
      <p:ext uri="{BB962C8B-B14F-4D97-AF65-F5344CB8AC3E}">
        <p14:creationId xmlns:p14="http://schemas.microsoft.com/office/powerpoint/2010/main" val="14548429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通过实验，对比了各原型工具的测试效率，首先，随机测试策略测试工具，如</a:t>
            </a:r>
            <a:r>
              <a:rPr lang="en-US" altLang="zh-CN" sz="1200" kern="1200" dirty="0" smtClean="0">
                <a:solidFill>
                  <a:schemeClr val="tx1"/>
                </a:solidFill>
                <a:effectLst/>
                <a:latin typeface="+mn-lt"/>
                <a:ea typeface="+mn-ea"/>
                <a:cs typeface="+mn-cs"/>
              </a:rPr>
              <a:t>Monkey</a:t>
            </a:r>
            <a:r>
              <a:rPr lang="en-US" altLang="zh-CN" sz="1200" kern="1200" baseline="300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和</a:t>
            </a:r>
            <a:r>
              <a:rPr lang="en-US" altLang="zh-CN" sz="1200" kern="1200" dirty="0" err="1" smtClean="0">
                <a:solidFill>
                  <a:schemeClr val="tx1"/>
                </a:solidFill>
                <a:effectLst/>
                <a:latin typeface="+mn-lt"/>
                <a:ea typeface="+mn-ea"/>
                <a:cs typeface="+mn-cs"/>
              </a:rPr>
              <a:t>Dynodroid</a:t>
            </a:r>
            <a:r>
              <a:rPr lang="en-US" altLang="zh-CN" sz="1200" kern="1200" baseline="300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等，这些工具的测试完全随机，对于某些设计复杂的移动应用，测试效率降幅明显，这是由于其测试的随机性赋予了每种可达子状态均等的触发概率，而事实上每种可达状态由于包含子控件个数的不同，其访问的价值也应当不同，否则就会造成有限访问资源（如时间等）的浪费，这也是原型工具为不同的</a:t>
            </a:r>
            <a:r>
              <a:rPr lang="en-US" altLang="zh-CN" sz="1200" kern="1200" dirty="0" smtClean="0">
                <a:solidFill>
                  <a:schemeClr val="tx1"/>
                </a:solidFill>
                <a:effectLst/>
                <a:latin typeface="+mn-lt"/>
                <a:ea typeface="+mn-ea"/>
                <a:cs typeface="+mn-cs"/>
              </a:rPr>
              <a:t>UI</a:t>
            </a:r>
            <a:r>
              <a:rPr lang="zh-CN" altLang="zh-CN" sz="1200" kern="1200" dirty="0" smtClean="0">
                <a:solidFill>
                  <a:schemeClr val="tx1"/>
                </a:solidFill>
                <a:effectLst/>
                <a:latin typeface="+mn-lt"/>
                <a:ea typeface="+mn-ea"/>
                <a:cs typeface="+mn-cs"/>
              </a:rPr>
              <a:t>控件赋予不同权重的初衷，实验结果也表明本方法相对随机策略测试工具效率有了</a:t>
            </a:r>
            <a:r>
              <a:rPr lang="en-US" altLang="zh-CN" sz="1200" kern="1200" dirty="0" smtClean="0">
                <a:solidFill>
                  <a:schemeClr val="tx1"/>
                </a:solidFill>
                <a:effectLst/>
                <a:latin typeface="+mn-lt"/>
                <a:ea typeface="+mn-ea"/>
                <a:cs typeface="+mn-cs"/>
              </a:rPr>
              <a:t>10%</a:t>
            </a:r>
            <a:r>
              <a:rPr lang="zh-CN" altLang="zh-CN" sz="1200" kern="1200" dirty="0" smtClean="0">
                <a:solidFill>
                  <a:schemeClr val="tx1"/>
                </a:solidFill>
                <a:effectLst/>
                <a:latin typeface="+mn-lt"/>
                <a:ea typeface="+mn-ea"/>
                <a:cs typeface="+mn-cs"/>
              </a:rPr>
              <a:t>的提升。</a:t>
            </a:r>
          </a:p>
          <a:p>
            <a:r>
              <a:rPr lang="zh-CN" altLang="zh-CN" sz="1200" kern="1200" dirty="0" smtClean="0">
                <a:solidFill>
                  <a:schemeClr val="tx1"/>
                </a:solidFill>
                <a:effectLst/>
                <a:latin typeface="+mn-lt"/>
                <a:ea typeface="+mn-ea"/>
                <a:cs typeface="+mn-cs"/>
              </a:rPr>
              <a:t>第二，系统探索策略测试工具，如</a:t>
            </a:r>
            <a:r>
              <a:rPr lang="en-US" altLang="zh-CN" sz="1200" kern="1200" dirty="0" err="1" smtClean="0">
                <a:solidFill>
                  <a:schemeClr val="tx1"/>
                </a:solidFill>
                <a:effectLst/>
                <a:latin typeface="+mn-lt"/>
                <a:ea typeface="+mn-ea"/>
                <a:cs typeface="+mn-cs"/>
              </a:rPr>
              <a:t>ACTEve</a:t>
            </a:r>
            <a:r>
              <a:rPr lang="en-US" altLang="zh-CN" sz="1200" kern="1200" baseline="30000" dirty="0" smtClean="0">
                <a:solidFill>
                  <a:schemeClr val="tx1"/>
                </a:solidFill>
                <a:effectLst/>
                <a:latin typeface="+mn-lt"/>
                <a:ea typeface="+mn-ea"/>
                <a:cs typeface="+mn-cs"/>
              </a:rPr>
              <a:t>[5]</a:t>
            </a:r>
            <a:r>
              <a:rPr lang="zh-CN"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SwiftHand</a:t>
            </a:r>
            <a:r>
              <a:rPr lang="en-US" altLang="zh-CN" sz="1200" kern="1200" baseline="30000" dirty="0" smtClean="0">
                <a:solidFill>
                  <a:schemeClr val="tx1"/>
                </a:solidFill>
                <a:effectLst/>
                <a:latin typeface="+mn-lt"/>
                <a:ea typeface="+mn-ea"/>
                <a:cs typeface="+mn-cs"/>
              </a:rPr>
              <a:t>[16]</a:t>
            </a:r>
            <a:r>
              <a:rPr lang="zh-CN" altLang="zh-CN" sz="1200" kern="1200" dirty="0" smtClean="0">
                <a:solidFill>
                  <a:schemeClr val="tx1"/>
                </a:solidFill>
                <a:effectLst/>
                <a:latin typeface="+mn-lt"/>
                <a:ea typeface="+mn-ea"/>
                <a:cs typeface="+mn-cs"/>
              </a:rPr>
              <a:t>等，这些工具的设计初衷并不在于提高代码覆盖率，比如</a:t>
            </a:r>
            <a:r>
              <a:rPr lang="en-US" altLang="zh-CN" sz="1200" kern="1200" dirty="0" err="1" smtClean="0">
                <a:solidFill>
                  <a:schemeClr val="tx1"/>
                </a:solidFill>
                <a:effectLst/>
                <a:latin typeface="+mn-lt"/>
                <a:ea typeface="+mn-ea"/>
                <a:cs typeface="+mn-cs"/>
              </a:rPr>
              <a:t>ACTEve</a:t>
            </a:r>
            <a:r>
              <a:rPr lang="en-US" altLang="zh-CN" sz="1200" kern="1200" baseline="30000" dirty="0" smtClean="0">
                <a:solidFill>
                  <a:schemeClr val="tx1"/>
                </a:solidFill>
                <a:effectLst/>
                <a:latin typeface="+mn-lt"/>
                <a:ea typeface="+mn-ea"/>
                <a:cs typeface="+mn-cs"/>
              </a:rPr>
              <a:t>[5]</a:t>
            </a:r>
            <a:r>
              <a:rPr lang="zh-CN" altLang="zh-CN" sz="1200" kern="1200" dirty="0" smtClean="0">
                <a:solidFill>
                  <a:schemeClr val="tx1"/>
                </a:solidFill>
                <a:effectLst/>
                <a:latin typeface="+mn-lt"/>
                <a:ea typeface="+mn-ea"/>
                <a:cs typeface="+mn-cs"/>
              </a:rPr>
              <a:t>旨在寻找被测试应用中的错误，</a:t>
            </a:r>
            <a:r>
              <a:rPr lang="en-US" altLang="zh-CN" sz="1200" kern="1200" dirty="0" err="1" smtClean="0">
                <a:solidFill>
                  <a:schemeClr val="tx1"/>
                </a:solidFill>
                <a:effectLst/>
                <a:latin typeface="+mn-lt"/>
                <a:ea typeface="+mn-ea"/>
                <a:cs typeface="+mn-cs"/>
              </a:rPr>
              <a:t>SwiftHand</a:t>
            </a:r>
            <a:r>
              <a:rPr lang="en-US" altLang="zh-CN" sz="1200" kern="1200" baseline="30000" dirty="0" smtClean="0">
                <a:solidFill>
                  <a:schemeClr val="tx1"/>
                </a:solidFill>
                <a:effectLst/>
                <a:latin typeface="+mn-lt"/>
                <a:ea typeface="+mn-ea"/>
                <a:cs typeface="+mn-cs"/>
              </a:rPr>
              <a:t>[16]</a:t>
            </a:r>
            <a:r>
              <a:rPr lang="zh-CN" altLang="zh-CN" sz="1200" kern="1200" dirty="0" smtClean="0">
                <a:solidFill>
                  <a:schemeClr val="tx1"/>
                </a:solidFill>
                <a:effectLst/>
                <a:latin typeface="+mn-lt"/>
                <a:ea typeface="+mn-ea"/>
                <a:cs typeface="+mn-cs"/>
              </a:rPr>
              <a:t>则重在尽可能减少被测应用在测试过程的重启次数，所以这些方法在代码覆盖率上的表现并不是很好。</a:t>
            </a:r>
          </a:p>
          <a:p>
            <a:r>
              <a:rPr lang="zh-CN" altLang="zh-CN" sz="1200" kern="1200" dirty="0" smtClean="0">
                <a:solidFill>
                  <a:schemeClr val="tx1"/>
                </a:solidFill>
                <a:effectLst/>
                <a:latin typeface="+mn-lt"/>
                <a:ea typeface="+mn-ea"/>
                <a:cs typeface="+mn-cs"/>
              </a:rPr>
              <a:t>第三，模型驱动策略，如</a:t>
            </a:r>
            <a:r>
              <a:rPr lang="en-US" altLang="zh-CN" sz="1200" kern="1200" dirty="0" err="1" smtClean="0">
                <a:solidFill>
                  <a:schemeClr val="tx1"/>
                </a:solidFill>
                <a:effectLst/>
                <a:latin typeface="+mn-lt"/>
                <a:ea typeface="+mn-ea"/>
                <a:cs typeface="+mn-cs"/>
              </a:rPr>
              <a:t>GUIRipper</a:t>
            </a:r>
            <a:r>
              <a:rPr lang="en-US" altLang="zh-CN" sz="1200" kern="1200" baseline="30000" dirty="0" smtClean="0">
                <a:solidFill>
                  <a:schemeClr val="tx1"/>
                </a:solidFill>
                <a:effectLst/>
                <a:latin typeface="+mn-lt"/>
                <a:ea typeface="+mn-ea"/>
                <a:cs typeface="+mn-cs"/>
              </a:rPr>
              <a:t>[7]</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a:t>
            </a:r>
            <a:r>
              <a:rPr lang="en-US" altLang="zh-CN" sz="1200" kern="1200" baseline="30000" dirty="0" smtClean="0">
                <a:solidFill>
                  <a:schemeClr val="tx1"/>
                </a:solidFill>
                <a:effectLst/>
                <a:latin typeface="+mn-lt"/>
                <a:ea typeface="+mn-ea"/>
                <a:cs typeface="+mn-cs"/>
              </a:rPr>
              <a:t>3</a:t>
            </a:r>
            <a:r>
              <a:rPr lang="en-US" altLang="zh-CN" sz="1200" kern="1200" dirty="0" smtClean="0">
                <a:solidFill>
                  <a:schemeClr val="tx1"/>
                </a:solidFill>
                <a:effectLst/>
                <a:latin typeface="+mn-lt"/>
                <a:ea typeface="+mn-ea"/>
                <a:cs typeface="+mn-cs"/>
              </a:rPr>
              <a:t>E</a:t>
            </a:r>
            <a:r>
              <a:rPr lang="en-US" altLang="zh-CN" sz="1200" kern="1200" baseline="30000" dirty="0" smtClean="0">
                <a:solidFill>
                  <a:schemeClr val="tx1"/>
                </a:solidFill>
                <a:effectLst/>
                <a:latin typeface="+mn-lt"/>
                <a:ea typeface="+mn-ea"/>
                <a:cs typeface="+mn-cs"/>
              </a:rPr>
              <a:t>[8]</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PUMA</a:t>
            </a:r>
            <a:r>
              <a:rPr lang="en-US" altLang="zh-CN" sz="1200" kern="1200" baseline="30000" dirty="0" smtClean="0">
                <a:solidFill>
                  <a:schemeClr val="tx1"/>
                </a:solidFill>
                <a:effectLst/>
                <a:latin typeface="+mn-lt"/>
                <a:ea typeface="+mn-ea"/>
                <a:cs typeface="+mn-cs"/>
              </a:rPr>
              <a:t>[9]</a:t>
            </a:r>
            <a:r>
              <a:rPr lang="zh-CN" altLang="zh-CN" sz="1200" kern="1200" dirty="0" smtClean="0">
                <a:solidFill>
                  <a:schemeClr val="tx1"/>
                </a:solidFill>
                <a:effectLst/>
                <a:latin typeface="+mn-lt"/>
                <a:ea typeface="+mn-ea"/>
                <a:cs typeface="+mn-cs"/>
              </a:rPr>
              <a:t>等，这种工具采用了深度优先搜索遍历控件，这种方法造成了大量控件的重复访问，严重地制约了测试效率，而本方法通过不断进化模型，每次进入新的迭代时，优先选择了覆盖率提升最多的测试用例，因此测试覆盖效率有了较大的提升。</a:t>
            </a: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28</a:t>
            </a:fld>
            <a:endParaRPr lang="zh-CN" altLang="en-US"/>
          </a:p>
        </p:txBody>
      </p:sp>
    </p:spTree>
    <p:extLst>
      <p:ext uri="{BB962C8B-B14F-4D97-AF65-F5344CB8AC3E}">
        <p14:creationId xmlns:p14="http://schemas.microsoft.com/office/powerpoint/2010/main" val="2213106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D031C7-A97A-4B3D-B11F-B8701A7D0714}" type="slidenum">
              <a:rPr lang="zh-CN" altLang="en-US" smtClean="0"/>
              <a:t>29</a:t>
            </a:fld>
            <a:endParaRPr lang="zh-CN" altLang="en-US"/>
          </a:p>
        </p:txBody>
      </p:sp>
    </p:spTree>
    <p:extLst>
      <p:ext uri="{BB962C8B-B14F-4D97-AF65-F5344CB8AC3E}">
        <p14:creationId xmlns:p14="http://schemas.microsoft.com/office/powerpoint/2010/main" val="948438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首先是为什么</a:t>
            </a:r>
            <a:r>
              <a:rPr kumimoji="1" lang="zh-CN" altLang="en-US" dirty="0" smtClean="0"/>
              <a:t>要提出这个</a:t>
            </a:r>
            <a:r>
              <a:rPr kumimoji="1" lang="zh-CN" altLang="en-US" dirty="0" smtClean="0"/>
              <a:t>算法</a:t>
            </a:r>
            <a:endParaRPr kumimoji="1" lang="zh-CN" altLang="en-US" dirty="0"/>
          </a:p>
        </p:txBody>
      </p:sp>
      <p:sp>
        <p:nvSpPr>
          <p:cNvPr id="4" name="幻灯片编号占位符 3"/>
          <p:cNvSpPr>
            <a:spLocks noGrp="1"/>
          </p:cNvSpPr>
          <p:nvPr>
            <p:ph type="sldNum" sz="quarter" idx="10"/>
          </p:nvPr>
        </p:nvSpPr>
        <p:spPr/>
        <p:txBody>
          <a:bodyPr/>
          <a:lstStyle/>
          <a:p>
            <a:fld id="{BBD031C7-A97A-4B3D-B11F-B8701A7D0714}" type="slidenum">
              <a:rPr lang="zh-CN" altLang="en-US" smtClean="0"/>
              <a:t>3</a:t>
            </a:fld>
            <a:endParaRPr lang="zh-CN" altLang="en-US"/>
          </a:p>
        </p:txBody>
      </p:sp>
    </p:spTree>
    <p:extLst>
      <p:ext uri="{BB962C8B-B14F-4D97-AF65-F5344CB8AC3E}">
        <p14:creationId xmlns:p14="http://schemas.microsoft.com/office/powerpoint/2010/main" val="1866077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首先，简单介绍下安卓系统的系统架构。</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Android</a:t>
            </a:r>
            <a:r>
              <a:rPr lang="zh-CN" altLang="zh-CN" dirty="0" smtClean="0"/>
              <a:t>系统架构由四部分组成</a:t>
            </a:r>
            <a:r>
              <a:rPr lang="en-US" altLang="zh-CN" dirty="0" smtClean="0"/>
              <a:t>,</a:t>
            </a:r>
            <a:r>
              <a:rPr lang="zh-CN" altLang="zh-CN" dirty="0" smtClean="0"/>
              <a:t>最下层是</a:t>
            </a:r>
            <a:r>
              <a:rPr lang="en-US" altLang="zh-CN" dirty="0" smtClean="0"/>
              <a:t>Linux</a:t>
            </a:r>
            <a:r>
              <a:rPr lang="zh-CN" altLang="zh-CN" dirty="0" smtClean="0"/>
              <a:t>内核</a:t>
            </a:r>
            <a:r>
              <a:rPr lang="en-US" altLang="zh-CN" dirty="0" smtClean="0"/>
              <a:t>,</a:t>
            </a:r>
            <a:r>
              <a:rPr lang="zh-CN" altLang="zh-CN" dirty="0" smtClean="0"/>
              <a:t>这一层提供最底层的系统服务</a:t>
            </a:r>
            <a:r>
              <a:rPr lang="en-US" altLang="zh-CN" dirty="0" smtClean="0"/>
              <a:t>,</a:t>
            </a:r>
            <a:r>
              <a:rPr lang="zh-CN" altLang="zh-CN" dirty="0" smtClean="0"/>
              <a:t>例如内存管理、网络通信、进程管理等。第二层是库和运行环境</a:t>
            </a:r>
            <a:r>
              <a:rPr lang="en-US" altLang="zh-CN" dirty="0" smtClean="0"/>
              <a:t>,</a:t>
            </a:r>
            <a:r>
              <a:rPr lang="zh-CN" altLang="zh-CN" dirty="0" smtClean="0"/>
              <a:t>同样是为应用层提供服务</a:t>
            </a:r>
            <a:r>
              <a:rPr lang="en-US" altLang="zh-CN" dirty="0" smtClean="0"/>
              <a:t>,</a:t>
            </a:r>
            <a:r>
              <a:rPr lang="zh-CN" altLang="zh-CN" dirty="0" smtClean="0"/>
              <a:t>这里包含了一些</a:t>
            </a:r>
            <a:r>
              <a:rPr lang="en-US" altLang="zh-CN" dirty="0" smtClean="0"/>
              <a:t>C/C++</a:t>
            </a:r>
            <a:r>
              <a:rPr lang="zh-CN" altLang="zh-CN" dirty="0" smtClean="0"/>
              <a:t>库、</a:t>
            </a:r>
            <a:r>
              <a:rPr lang="en-US" altLang="zh-CN" dirty="0" smtClean="0"/>
              <a:t>SQLite</a:t>
            </a:r>
            <a:r>
              <a:rPr lang="zh-CN" altLang="zh-CN" dirty="0" smtClean="0"/>
              <a:t>数据库、绘画引擎和</a:t>
            </a:r>
            <a:r>
              <a:rPr lang="en-US" altLang="zh-CN" dirty="0" smtClean="0"/>
              <a:t>Java</a:t>
            </a:r>
            <a:r>
              <a:rPr lang="zh-CN" altLang="zh-CN" dirty="0" smtClean="0"/>
              <a:t>核心库等</a:t>
            </a:r>
            <a:r>
              <a:rPr lang="en-US" altLang="zh-CN" dirty="0" smtClean="0"/>
              <a:t>, </a:t>
            </a:r>
            <a:r>
              <a:rPr lang="zh-CN" altLang="zh-CN" dirty="0" smtClean="0"/>
              <a:t>还有最关键的</a:t>
            </a:r>
            <a:r>
              <a:rPr lang="en-US" altLang="zh-CN" dirty="0" err="1" smtClean="0"/>
              <a:t>Dalvik</a:t>
            </a:r>
            <a:r>
              <a:rPr lang="zh-CN" altLang="zh-CN" dirty="0" smtClean="0"/>
              <a:t>虚拟机。第</a:t>
            </a:r>
            <a:r>
              <a:rPr lang="zh-CN" altLang="en-US" dirty="0" smtClean="0"/>
              <a:t>三</a:t>
            </a:r>
            <a:r>
              <a:rPr lang="zh-CN" altLang="zh-CN" dirty="0" smtClean="0"/>
              <a:t>层是应用程序框架层</a:t>
            </a:r>
            <a:r>
              <a:rPr lang="en-US" altLang="zh-CN" dirty="0" smtClean="0"/>
              <a:t>,</a:t>
            </a:r>
            <a:r>
              <a:rPr lang="zh-CN" altLang="zh-CN" dirty="0" smtClean="0"/>
              <a:t>这一层提供了大量的</a:t>
            </a:r>
            <a:r>
              <a:rPr lang="en-US" altLang="zh-CN" dirty="0" smtClean="0"/>
              <a:t>API</a:t>
            </a:r>
            <a:r>
              <a:rPr lang="zh-CN" altLang="zh-CN" dirty="0" smtClean="0"/>
              <a:t>供开发者调用</a:t>
            </a:r>
            <a:r>
              <a:rPr lang="zh-CN" altLang="en-US" dirty="0" smtClean="0"/>
              <a:t>，第四层就是运行在移动端界面上的</a:t>
            </a:r>
            <a:r>
              <a:rPr lang="en-US" altLang="zh-CN" dirty="0" smtClean="0"/>
              <a:t>APP</a:t>
            </a:r>
            <a:r>
              <a:rPr lang="zh-CN" altLang="en-US" dirty="0" smtClean="0"/>
              <a:t>移动应用，整体</a:t>
            </a:r>
            <a:r>
              <a:rPr lang="zh-CN" altLang="zh-CN" dirty="0" smtClean="0"/>
              <a:t>系统架构如图一所示。</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Android</a:t>
            </a:r>
            <a:r>
              <a:rPr lang="zh-CN" altLang="zh-CN" dirty="0" smtClean="0"/>
              <a:t>应用程序由组件组成</a:t>
            </a:r>
            <a:r>
              <a:rPr lang="en-US" altLang="zh-CN" dirty="0" smtClean="0"/>
              <a:t>,Android</a:t>
            </a:r>
            <a:r>
              <a:rPr lang="zh-CN" altLang="zh-CN" dirty="0" smtClean="0"/>
              <a:t>系统共有四大基本组件</a:t>
            </a:r>
            <a:r>
              <a:rPr lang="zh-CN" altLang="en-US" dirty="0" smtClean="0"/>
              <a:t>：</a:t>
            </a:r>
            <a:r>
              <a:rPr lang="en-US" altLang="zh-CN" dirty="0" smtClean="0"/>
              <a:t>Activity</a:t>
            </a:r>
            <a:r>
              <a:rPr lang="zh-CN" altLang="zh-CN" dirty="0" smtClean="0"/>
              <a:t>、</a:t>
            </a:r>
            <a:r>
              <a:rPr lang="en-US" altLang="zh-CN" dirty="0" smtClean="0"/>
              <a:t>Service</a:t>
            </a:r>
            <a:r>
              <a:rPr lang="zh-CN" altLang="zh-CN" dirty="0" smtClean="0"/>
              <a:t>、</a:t>
            </a:r>
            <a:r>
              <a:rPr lang="en-US" altLang="zh-CN" dirty="0" smtClean="0"/>
              <a:t>Broadcast Receiver and Intent</a:t>
            </a:r>
            <a:r>
              <a:rPr lang="zh-CN" altLang="zh-CN" dirty="0" smtClean="0"/>
              <a:t>、</a:t>
            </a:r>
            <a:r>
              <a:rPr lang="en-US" altLang="zh-CN" dirty="0" smtClean="0"/>
              <a:t>Content Provider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Activity</a:t>
            </a:r>
            <a:r>
              <a:rPr lang="zh-CN" altLang="zh-CN" sz="1200" kern="1200" dirty="0" smtClean="0">
                <a:solidFill>
                  <a:schemeClr val="tx1"/>
                </a:solidFill>
                <a:effectLst/>
                <a:latin typeface="+mn-lt"/>
                <a:ea typeface="+mn-ea"/>
                <a:cs typeface="+mn-cs"/>
              </a:rPr>
              <a:t>直接负责人机交互</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是应用可视化界面的载体</a:t>
            </a:r>
            <a:r>
              <a:rPr lang="en-US" altLang="zh-CN" sz="1200" kern="1200" dirty="0" smtClean="0">
                <a:solidFill>
                  <a:schemeClr val="tx1"/>
                </a:solidFill>
                <a:effectLst/>
                <a:latin typeface="+mn-lt"/>
                <a:ea typeface="+mn-ea"/>
                <a:cs typeface="+mn-cs"/>
              </a:rPr>
              <a:t>, </a:t>
            </a:r>
            <a:r>
              <a:rPr lang="zh-CN" altLang="zh-CN" sz="1200" kern="1200" dirty="0" smtClean="0">
                <a:solidFill>
                  <a:schemeClr val="tx1"/>
                </a:solidFill>
                <a:effectLst/>
                <a:latin typeface="+mn-lt"/>
                <a:ea typeface="+mn-ea"/>
                <a:cs typeface="+mn-cs"/>
              </a:rPr>
              <a:t>其负责接受用户输入，在移动测试中最重要的一环；</a:t>
            </a:r>
            <a:r>
              <a:rPr lang="en-US" altLang="zh-CN" sz="1200" kern="1200" dirty="0" smtClean="0">
                <a:solidFill>
                  <a:schemeClr val="tx1"/>
                </a:solidFill>
                <a:effectLst/>
                <a:latin typeface="+mn-lt"/>
                <a:ea typeface="+mn-ea"/>
                <a:cs typeface="+mn-cs"/>
              </a:rPr>
              <a:t>Service</a:t>
            </a:r>
            <a:r>
              <a:rPr lang="zh-CN" altLang="zh-CN" sz="1200" kern="1200" dirty="0" smtClean="0">
                <a:solidFill>
                  <a:schemeClr val="tx1"/>
                </a:solidFill>
                <a:effectLst/>
                <a:latin typeface="+mn-lt"/>
                <a:ea typeface="+mn-ea"/>
                <a:cs typeface="+mn-cs"/>
              </a:rPr>
              <a:t>在后台运行没有可视化界面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通常作为辅助作用出现</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例如在后台提供服务、监控其他组件等；</a:t>
            </a:r>
            <a:r>
              <a:rPr lang="en-US" altLang="zh-CN" sz="1200" kern="1200" dirty="0" smtClean="0">
                <a:solidFill>
                  <a:schemeClr val="tx1"/>
                </a:solidFill>
                <a:effectLst/>
                <a:latin typeface="+mn-lt"/>
                <a:ea typeface="+mn-ea"/>
                <a:cs typeface="+mn-cs"/>
              </a:rPr>
              <a:t>Broadcast Receiver and Intent</a:t>
            </a:r>
            <a:r>
              <a:rPr lang="zh-CN" altLang="zh-CN" sz="1200" kern="1200" dirty="0" smtClean="0">
                <a:solidFill>
                  <a:schemeClr val="tx1"/>
                </a:solidFill>
                <a:effectLst/>
                <a:latin typeface="+mn-lt"/>
                <a:ea typeface="+mn-ea"/>
                <a:cs typeface="+mn-cs"/>
              </a:rPr>
              <a:t>实现进程间相互通信，常是触发应用状态改变的隐形因素；</a:t>
            </a:r>
            <a:r>
              <a:rPr lang="en-US" altLang="zh-CN" sz="1200" kern="1200" dirty="0" smtClean="0">
                <a:solidFill>
                  <a:schemeClr val="tx1"/>
                </a:solidFill>
                <a:effectLst/>
                <a:latin typeface="+mn-lt"/>
                <a:ea typeface="+mn-ea"/>
                <a:cs typeface="+mn-cs"/>
              </a:rPr>
              <a:t>Content Provider</a:t>
            </a:r>
            <a:r>
              <a:rPr lang="zh-CN" altLang="zh-CN" sz="1200" kern="1200" dirty="0" smtClean="0">
                <a:solidFill>
                  <a:schemeClr val="tx1"/>
                </a:solidFill>
                <a:effectLst/>
                <a:latin typeface="+mn-lt"/>
                <a:ea typeface="+mn-ea"/>
                <a:cs typeface="+mn-cs"/>
              </a:rPr>
              <a:t>则用来给不同应用提供内容访问。</a:t>
            </a:r>
            <a:endParaRPr lang="zh-CN" altLang="zh-CN" dirty="0" smtClean="0"/>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4</a:t>
            </a:fld>
            <a:endParaRPr lang="zh-CN" altLang="en-US"/>
          </a:p>
        </p:txBody>
      </p:sp>
    </p:spTree>
    <p:extLst>
      <p:ext uri="{BB962C8B-B14F-4D97-AF65-F5344CB8AC3E}">
        <p14:creationId xmlns:p14="http://schemas.microsoft.com/office/powerpoint/2010/main" val="1738766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上表给出了现有云测试平台的服务类型以及使用频次，</a:t>
            </a:r>
            <a:r>
              <a:rPr lang="zh-CN" altLang="zh-CN" sz="1200" kern="1200" dirty="0" smtClean="0">
                <a:solidFill>
                  <a:schemeClr val="tx1"/>
                </a:solidFill>
                <a:effectLst/>
                <a:latin typeface="+mn-lt"/>
                <a:ea typeface="+mn-ea"/>
                <a:cs typeface="+mn-cs"/>
              </a:rPr>
              <a:t>目前国内有</a:t>
            </a:r>
            <a:r>
              <a:rPr lang="en-US" altLang="zh-CN" sz="1200" kern="12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个代表性的云测试平台</a:t>
            </a:r>
            <a:r>
              <a:rPr lang="zh-CN" altLang="en-US" sz="1200" kern="1200" dirty="0" smtClean="0">
                <a:solidFill>
                  <a:schemeClr val="tx1"/>
                </a:solidFill>
                <a:effectLst/>
                <a:latin typeface="+mn-lt"/>
                <a:ea typeface="+mn-ea"/>
                <a:cs typeface="+mn-cs"/>
              </a:rPr>
              <a:t>有</a:t>
            </a:r>
            <a:r>
              <a:rPr lang="zh-CN" altLang="zh-CN" sz="1200" kern="1200" dirty="0" smtClean="0">
                <a:solidFill>
                  <a:schemeClr val="tx1"/>
                </a:solidFill>
                <a:effectLst/>
                <a:latin typeface="+mn-lt"/>
                <a:ea typeface="+mn-ea"/>
                <a:cs typeface="+mn-cs"/>
              </a:rPr>
              <a:t>智测云、</a:t>
            </a:r>
            <a:r>
              <a:rPr lang="en-US" altLang="zh-CN" sz="1200" kern="1200" dirty="0" err="1" smtClean="0">
                <a:solidFill>
                  <a:schemeClr val="tx1"/>
                </a:solidFill>
                <a:effectLst/>
                <a:latin typeface="+mn-lt"/>
                <a:ea typeface="+mn-ea"/>
                <a:cs typeface="+mn-cs"/>
              </a:rPr>
              <a:t>Testin</a:t>
            </a:r>
            <a:r>
              <a:rPr lang="zh-CN" altLang="zh-CN" sz="1200" kern="1200" dirty="0" smtClean="0">
                <a:solidFill>
                  <a:schemeClr val="tx1"/>
                </a:solidFill>
                <a:effectLst/>
                <a:latin typeface="+mn-lt"/>
                <a:ea typeface="+mn-ea"/>
                <a:cs typeface="+mn-cs"/>
              </a:rPr>
              <a:t>、阿里</a:t>
            </a:r>
            <a:r>
              <a:rPr lang="en-US" altLang="zh-CN" sz="1200" kern="1200" dirty="0" smtClean="0">
                <a:solidFill>
                  <a:schemeClr val="tx1"/>
                </a:solidFill>
                <a:effectLst/>
                <a:latin typeface="+mn-lt"/>
                <a:ea typeface="+mn-ea"/>
                <a:cs typeface="+mn-cs"/>
              </a:rPr>
              <a:t>MQC</a:t>
            </a:r>
            <a:r>
              <a:rPr lang="zh-CN" altLang="zh-CN" sz="1200" kern="1200" dirty="0" smtClean="0">
                <a:solidFill>
                  <a:schemeClr val="tx1"/>
                </a:solidFill>
                <a:effectLst/>
                <a:latin typeface="+mn-lt"/>
                <a:ea typeface="+mn-ea"/>
                <a:cs typeface="+mn-cs"/>
              </a:rPr>
              <a:t>、百度</a:t>
            </a:r>
            <a:r>
              <a:rPr lang="en-US" altLang="zh-CN" sz="1200" kern="1200" dirty="0" smtClean="0">
                <a:solidFill>
                  <a:schemeClr val="tx1"/>
                </a:solidFill>
                <a:effectLst/>
                <a:latin typeface="+mn-lt"/>
                <a:ea typeface="+mn-ea"/>
                <a:cs typeface="+mn-cs"/>
              </a:rPr>
              <a:t>MTC</a:t>
            </a:r>
            <a:r>
              <a:rPr lang="zh-CN" altLang="en-US" sz="1200" kern="1200" dirty="0" smtClean="0">
                <a:solidFill>
                  <a:schemeClr val="tx1"/>
                </a:solidFill>
                <a:effectLst/>
                <a:latin typeface="+mn-lt"/>
                <a:ea typeface="+mn-ea"/>
                <a:cs typeface="+mn-cs"/>
              </a:rPr>
              <a:t>，其</a:t>
            </a:r>
            <a:r>
              <a:rPr lang="zh-CN" altLang="en-US" sz="1200" kern="1200" dirty="0" smtClean="0">
                <a:solidFill>
                  <a:schemeClr val="tx1"/>
                </a:solidFill>
                <a:effectLst/>
                <a:latin typeface="+mn-lt"/>
                <a:ea typeface="+mn-ea"/>
                <a:cs typeface="+mn-cs"/>
              </a:rPr>
              <a:t>测试量已经达到亿次</a:t>
            </a:r>
            <a:r>
              <a:rPr lang="zh-CN"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但是，在许多测试方面，这些平台仍多是采用半自动化测试工具（上传测试脚本</a:t>
            </a:r>
            <a:r>
              <a:rPr lang="en-US"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运行）或者人原始的手工机械测试，测试效率随着应用复杂度的提升而降低。所以，如何高效的测试移动应用，是一个急需解决的问题！</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5</a:t>
            </a:fld>
            <a:endParaRPr lang="zh-CN" altLang="en-US"/>
          </a:p>
        </p:txBody>
      </p:sp>
    </p:spTree>
    <p:extLst>
      <p:ext uri="{BB962C8B-B14F-4D97-AF65-F5344CB8AC3E}">
        <p14:creationId xmlns:p14="http://schemas.microsoft.com/office/powerpoint/2010/main" val="3122330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移动应用测试的特有特点</a:t>
            </a:r>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6</a:t>
            </a:fld>
            <a:endParaRPr lang="zh-CN" altLang="en-US"/>
          </a:p>
        </p:txBody>
      </p:sp>
    </p:spTree>
    <p:extLst>
      <p:ext uri="{BB962C8B-B14F-4D97-AF65-F5344CB8AC3E}">
        <p14:creationId xmlns:p14="http://schemas.microsoft.com/office/powerpoint/2010/main" val="13524684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BD031C7-A97A-4B3D-B11F-B8701A7D0714}" type="slidenum">
              <a:rPr lang="zh-CN" altLang="en-US" smtClean="0"/>
              <a:t>8</a:t>
            </a:fld>
            <a:endParaRPr lang="zh-CN" altLang="en-US"/>
          </a:p>
        </p:txBody>
      </p:sp>
    </p:spTree>
    <p:extLst>
      <p:ext uri="{BB962C8B-B14F-4D97-AF65-F5344CB8AC3E}">
        <p14:creationId xmlns:p14="http://schemas.microsoft.com/office/powerpoint/2010/main" val="39884300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D031C7-A97A-4B3D-B11F-B8701A7D0714}" type="slidenum">
              <a:rPr lang="zh-CN" altLang="en-US" smtClean="0"/>
              <a:t>9</a:t>
            </a:fld>
            <a:endParaRPr lang="zh-CN" altLang="en-US"/>
          </a:p>
        </p:txBody>
      </p:sp>
    </p:spTree>
    <p:extLst>
      <p:ext uri="{BB962C8B-B14F-4D97-AF65-F5344CB8AC3E}">
        <p14:creationId xmlns:p14="http://schemas.microsoft.com/office/powerpoint/2010/main" val="19364579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安卓应用的</a:t>
            </a:r>
            <a:r>
              <a:rPr lang="en-US" altLang="zh-CN" sz="1200" kern="1200" dirty="0" smtClean="0">
                <a:solidFill>
                  <a:schemeClr val="tx1"/>
                </a:solidFill>
                <a:effectLst/>
                <a:latin typeface="+mn-lt"/>
                <a:ea typeface="+mn-ea"/>
                <a:cs typeface="+mn-cs"/>
              </a:rPr>
              <a:t>GUI</a:t>
            </a:r>
            <a:r>
              <a:rPr lang="zh-CN" altLang="zh-CN" sz="1200" kern="1200" dirty="0" smtClean="0">
                <a:solidFill>
                  <a:schemeClr val="tx1"/>
                </a:solidFill>
                <a:effectLst/>
                <a:latin typeface="+mn-lt"/>
                <a:ea typeface="+mn-ea"/>
                <a:cs typeface="+mn-cs"/>
              </a:rPr>
              <a:t>界面是一个分层结构，由前端显示的</a:t>
            </a:r>
            <a:r>
              <a:rPr lang="en-US" altLang="zh-CN" sz="1200" kern="1200" dirty="0" smtClean="0">
                <a:solidFill>
                  <a:schemeClr val="tx1"/>
                </a:solidFill>
                <a:effectLst/>
                <a:latin typeface="+mn-lt"/>
                <a:ea typeface="+mn-ea"/>
                <a:cs typeface="+mn-cs"/>
              </a:rPr>
              <a:t>UI</a:t>
            </a:r>
            <a:r>
              <a:rPr lang="zh-CN" altLang="zh-CN" sz="1200" kern="1200" dirty="0" smtClean="0">
                <a:solidFill>
                  <a:schemeClr val="tx1"/>
                </a:solidFill>
                <a:effectLst/>
                <a:latin typeface="+mn-lt"/>
                <a:ea typeface="+mn-ea"/>
                <a:cs typeface="+mn-cs"/>
              </a:rPr>
              <a:t>控件及布局页面嵌套而成，对于每一个</a:t>
            </a:r>
            <a:r>
              <a:rPr lang="en-US" altLang="zh-CN" sz="1200" kern="1200" dirty="0" smtClean="0">
                <a:solidFill>
                  <a:schemeClr val="tx1"/>
                </a:solidFill>
                <a:effectLst/>
                <a:latin typeface="+mn-lt"/>
                <a:ea typeface="+mn-ea"/>
                <a:cs typeface="+mn-cs"/>
              </a:rPr>
              <a:t>GUI</a:t>
            </a:r>
            <a:r>
              <a:rPr lang="zh-CN" altLang="zh-CN" sz="1200" kern="1200" dirty="0" smtClean="0">
                <a:solidFill>
                  <a:schemeClr val="tx1"/>
                </a:solidFill>
                <a:effectLst/>
                <a:latin typeface="+mn-lt"/>
                <a:ea typeface="+mn-ea"/>
                <a:cs typeface="+mn-cs"/>
              </a:rPr>
              <a:t>页面来讲，其根本上来讲是一棵树，非叶节点代表布局部件，叶节点代表可点击</a:t>
            </a:r>
            <a:r>
              <a:rPr lang="en-US" altLang="zh-CN" sz="1200" kern="1200" dirty="0" smtClean="0">
                <a:solidFill>
                  <a:schemeClr val="tx1"/>
                </a:solidFill>
                <a:effectLst/>
                <a:latin typeface="+mn-lt"/>
                <a:ea typeface="+mn-ea"/>
                <a:cs typeface="+mn-cs"/>
              </a:rPr>
              <a:t>UI</a:t>
            </a:r>
            <a:r>
              <a:rPr lang="zh-CN" altLang="zh-CN" sz="1200" kern="1200" dirty="0" smtClean="0">
                <a:solidFill>
                  <a:schemeClr val="tx1"/>
                </a:solidFill>
                <a:effectLst/>
                <a:latin typeface="+mn-lt"/>
                <a:ea typeface="+mn-ea"/>
                <a:cs typeface="+mn-cs"/>
              </a:rPr>
              <a:t>部件。如图所示，</a:t>
            </a:r>
            <a:r>
              <a:rPr lang="zh-CN" altLang="en-US" sz="1200" kern="1200" dirty="0" smtClean="0">
                <a:solidFill>
                  <a:schemeClr val="tx1"/>
                </a:solidFill>
                <a:effectLst/>
                <a:latin typeface="+mn-lt"/>
                <a:ea typeface="+mn-ea"/>
                <a:cs typeface="+mn-cs"/>
              </a:rPr>
              <a:t>左图</a:t>
            </a:r>
            <a:r>
              <a:rPr lang="zh-CN" altLang="zh-CN" sz="1200" kern="1200" dirty="0" smtClean="0">
                <a:solidFill>
                  <a:schemeClr val="tx1"/>
                </a:solidFill>
                <a:effectLst/>
                <a:latin typeface="+mn-lt"/>
                <a:ea typeface="+mn-ea"/>
                <a:cs typeface="+mn-cs"/>
              </a:rPr>
              <a:t>所代表的</a:t>
            </a:r>
            <a:r>
              <a:rPr lang="en-US" altLang="zh-CN" sz="1200" kern="1200" dirty="0" smtClean="0">
                <a:solidFill>
                  <a:schemeClr val="tx1"/>
                </a:solidFill>
                <a:effectLst/>
                <a:latin typeface="+mn-lt"/>
                <a:ea typeface="+mn-ea"/>
                <a:cs typeface="+mn-cs"/>
              </a:rPr>
              <a:t>GUI</a:t>
            </a:r>
            <a:r>
              <a:rPr lang="zh-CN" altLang="zh-CN" sz="1200" kern="1200" dirty="0" smtClean="0">
                <a:solidFill>
                  <a:schemeClr val="tx1"/>
                </a:solidFill>
                <a:effectLst/>
                <a:latin typeface="+mn-lt"/>
                <a:ea typeface="+mn-ea"/>
                <a:cs typeface="+mn-cs"/>
              </a:rPr>
              <a:t>界面实际是由</a:t>
            </a:r>
            <a:r>
              <a:rPr lang="zh-CN" altLang="en-US" sz="1200" kern="1200" dirty="0" smtClean="0">
                <a:solidFill>
                  <a:schemeClr val="tx1"/>
                </a:solidFill>
                <a:effectLst/>
                <a:latin typeface="+mn-lt"/>
                <a:ea typeface="+mn-ea"/>
                <a:cs typeface="+mn-cs"/>
              </a:rPr>
              <a:t>右图</a:t>
            </a:r>
            <a:r>
              <a:rPr lang="zh-CN" altLang="zh-CN" sz="1200" kern="1200" dirty="0" smtClean="0">
                <a:solidFill>
                  <a:schemeClr val="tx1"/>
                </a:solidFill>
                <a:effectLst/>
                <a:latin typeface="+mn-lt"/>
                <a:ea typeface="+mn-ea"/>
                <a:cs typeface="+mn-cs"/>
              </a:rPr>
              <a:t>定义的，整个页面包含在一个</a:t>
            </a:r>
            <a:r>
              <a:rPr lang="en-US" altLang="zh-CN" sz="1200" kern="1200" dirty="0" err="1" smtClean="0">
                <a:solidFill>
                  <a:schemeClr val="tx1"/>
                </a:solidFill>
                <a:effectLst/>
                <a:latin typeface="+mn-lt"/>
                <a:ea typeface="+mn-ea"/>
                <a:cs typeface="+mn-cs"/>
              </a:rPr>
              <a:t>Framlayout</a:t>
            </a:r>
            <a:r>
              <a:rPr lang="zh-CN" altLang="zh-CN" sz="1200" kern="1200" dirty="0" smtClean="0">
                <a:solidFill>
                  <a:schemeClr val="tx1"/>
                </a:solidFill>
                <a:effectLst/>
                <a:latin typeface="+mn-lt"/>
                <a:ea typeface="+mn-ea"/>
                <a:cs typeface="+mn-cs"/>
              </a:rPr>
              <a:t>布局里，其中又包括一个</a:t>
            </a:r>
            <a:r>
              <a:rPr lang="en-US" altLang="zh-CN" sz="1200" kern="1200" dirty="0" err="1" smtClean="0">
                <a:solidFill>
                  <a:schemeClr val="tx1"/>
                </a:solidFill>
                <a:effectLst/>
                <a:latin typeface="+mn-lt"/>
                <a:ea typeface="+mn-ea"/>
                <a:cs typeface="+mn-cs"/>
              </a:rPr>
              <a:t>LinearLayout</a:t>
            </a:r>
            <a:r>
              <a:rPr lang="zh-CN" altLang="zh-CN" sz="1200" kern="1200" dirty="0" smtClean="0">
                <a:solidFill>
                  <a:schemeClr val="tx1"/>
                </a:solidFill>
                <a:effectLst/>
                <a:latin typeface="+mn-lt"/>
                <a:ea typeface="+mn-ea"/>
                <a:cs typeface="+mn-cs"/>
              </a:rPr>
              <a:t>布局和</a:t>
            </a:r>
            <a:r>
              <a:rPr lang="en-US" altLang="zh-CN" sz="1200" kern="1200" dirty="0" smtClean="0">
                <a:solidFill>
                  <a:schemeClr val="tx1"/>
                </a:solidFill>
                <a:effectLst/>
                <a:latin typeface="+mn-lt"/>
                <a:ea typeface="+mn-ea"/>
                <a:cs typeface="+mn-cs"/>
              </a:rPr>
              <a:t>View</a:t>
            </a:r>
            <a:r>
              <a:rPr lang="zh-CN" altLang="zh-CN" sz="1200" kern="1200" dirty="0" smtClean="0">
                <a:solidFill>
                  <a:schemeClr val="tx1"/>
                </a:solidFill>
                <a:effectLst/>
                <a:latin typeface="+mn-lt"/>
                <a:ea typeface="+mn-ea"/>
                <a:cs typeface="+mn-cs"/>
              </a:rPr>
              <a:t>控件，分别代表上半部分功能界面以及下半部分页面导航栏。</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BBD031C7-A97A-4B3D-B11F-B8701A7D0714}" type="slidenum">
              <a:rPr lang="zh-CN" altLang="en-US" smtClean="0"/>
              <a:t>10</a:t>
            </a:fld>
            <a:endParaRPr lang="zh-CN" altLang="en-US"/>
          </a:p>
        </p:txBody>
      </p:sp>
    </p:spTree>
    <p:extLst>
      <p:ext uri="{BB962C8B-B14F-4D97-AF65-F5344CB8AC3E}">
        <p14:creationId xmlns:p14="http://schemas.microsoft.com/office/powerpoint/2010/main" val="287442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hyperlink" Target="http://www.tianya.cn/publicforum/content/no20/1/317960.shtml" TargetMode="Externa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首页">
    <p:spTree>
      <p:nvGrpSpPr>
        <p:cNvPr id="1" name=""/>
        <p:cNvGrpSpPr/>
        <p:nvPr/>
      </p:nvGrpSpPr>
      <p:grpSpPr>
        <a:xfrm>
          <a:off x="0" y="0"/>
          <a:ext cx="0" cy="0"/>
          <a:chOff x="0" y="0"/>
          <a:chExt cx="0" cy="0"/>
        </a:xfrm>
      </p:grpSpPr>
      <p:sp>
        <p:nvSpPr>
          <p:cNvPr id="17" name="Rectangle 6"/>
          <p:cNvSpPr/>
          <p:nvPr userDrawn="1"/>
        </p:nvSpPr>
        <p:spPr>
          <a:xfrm>
            <a:off x="-600" y="0"/>
            <a:ext cx="12193200" cy="422108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TextBox 7"/>
          <p:cNvSpPr txBox="1">
            <a:spLocks noChangeArrowheads="1"/>
          </p:cNvSpPr>
          <p:nvPr userDrawn="1"/>
        </p:nvSpPr>
        <p:spPr bwMode="auto">
          <a:xfrm>
            <a:off x="8472264" y="5288294"/>
            <a:ext cx="3719736" cy="461665"/>
          </a:xfrm>
          <a:prstGeom prst="rect">
            <a:avLst/>
          </a:prstGeom>
          <a:noFill/>
          <a:ln>
            <a:noFill/>
          </a:ln>
          <a:extLst/>
        </p:spPr>
        <p:txBody>
          <a:bodyPr wrap="square">
            <a:spAutoFit/>
          </a:bodyPr>
          <a:lstStyle>
            <a:lvl1pPr eaLnBrk="0" hangingPunct="0">
              <a:defRPr sz="2000">
                <a:solidFill>
                  <a:schemeClr val="tx1"/>
                </a:solidFill>
                <a:latin typeface="Calibri" pitchFamily="34" charset="0"/>
                <a:ea typeface="宋体" charset="-122"/>
              </a:defRPr>
            </a:lvl1pPr>
            <a:lvl2pPr marL="742950" indent="-285750" eaLnBrk="0" hangingPunct="0">
              <a:defRPr sz="2000">
                <a:solidFill>
                  <a:schemeClr val="tx1"/>
                </a:solidFill>
                <a:latin typeface="Calibri" pitchFamily="34" charset="0"/>
                <a:ea typeface="宋体" charset="-122"/>
              </a:defRPr>
            </a:lvl2pPr>
            <a:lvl3pPr marL="1143000" indent="-228600" eaLnBrk="0" hangingPunct="0">
              <a:defRPr sz="2000">
                <a:solidFill>
                  <a:schemeClr val="tx1"/>
                </a:solidFill>
                <a:latin typeface="Calibri" pitchFamily="34" charset="0"/>
                <a:ea typeface="宋体" charset="-122"/>
              </a:defRPr>
            </a:lvl3pPr>
            <a:lvl4pPr marL="1600200" indent="-228600" eaLnBrk="0" hangingPunct="0">
              <a:defRPr sz="2000">
                <a:solidFill>
                  <a:schemeClr val="tx1"/>
                </a:solidFill>
                <a:latin typeface="Calibri" pitchFamily="34" charset="0"/>
                <a:ea typeface="宋体" charset="-122"/>
              </a:defRPr>
            </a:lvl4pPr>
            <a:lvl5pPr eaLnBrk="0" hangingPunct="0">
              <a:defRPr sz="2000">
                <a:solidFill>
                  <a:schemeClr val="tx1"/>
                </a:solidFill>
                <a:latin typeface="Calibri" pitchFamily="34" charset="0"/>
                <a:ea typeface="宋体" charset="-122"/>
              </a:defRPr>
            </a:lvl5pPr>
            <a:lvl6pPr marL="2514600" indent="-228600" defTabSz="1028700" eaLnBrk="0" fontAlgn="base" hangingPunct="0">
              <a:spcBef>
                <a:spcPct val="0"/>
              </a:spcBef>
              <a:spcAft>
                <a:spcPct val="0"/>
              </a:spcAft>
              <a:defRPr sz="2000">
                <a:solidFill>
                  <a:schemeClr val="tx1"/>
                </a:solidFill>
                <a:latin typeface="Calibri" pitchFamily="34" charset="0"/>
                <a:ea typeface="宋体" charset="-122"/>
              </a:defRPr>
            </a:lvl6pPr>
            <a:lvl7pPr marL="2971800" indent="-228600" defTabSz="1028700" eaLnBrk="0" fontAlgn="base" hangingPunct="0">
              <a:spcBef>
                <a:spcPct val="0"/>
              </a:spcBef>
              <a:spcAft>
                <a:spcPct val="0"/>
              </a:spcAft>
              <a:defRPr sz="2000">
                <a:solidFill>
                  <a:schemeClr val="tx1"/>
                </a:solidFill>
                <a:latin typeface="Calibri" pitchFamily="34" charset="0"/>
                <a:ea typeface="宋体" charset="-122"/>
              </a:defRPr>
            </a:lvl7pPr>
            <a:lvl8pPr marL="3429000" indent="-228600" defTabSz="1028700" eaLnBrk="0" fontAlgn="base" hangingPunct="0">
              <a:spcBef>
                <a:spcPct val="0"/>
              </a:spcBef>
              <a:spcAft>
                <a:spcPct val="0"/>
              </a:spcAft>
              <a:defRPr sz="2000">
                <a:solidFill>
                  <a:schemeClr val="tx1"/>
                </a:solidFill>
                <a:latin typeface="Calibri" pitchFamily="34" charset="0"/>
                <a:ea typeface="宋体" charset="-122"/>
              </a:defRPr>
            </a:lvl8pPr>
            <a:lvl9pPr marL="3886200" indent="-228600" defTabSz="1028700" eaLnBrk="0" fontAlgn="base" hangingPunct="0">
              <a:spcBef>
                <a:spcPct val="0"/>
              </a:spcBef>
              <a:spcAft>
                <a:spcPct val="0"/>
              </a:spcAft>
              <a:defRPr sz="2000">
                <a:solidFill>
                  <a:schemeClr val="tx1"/>
                </a:solidFill>
                <a:latin typeface="Calibri" pitchFamily="34" charset="0"/>
                <a:ea typeface="宋体" charset="-122"/>
              </a:defRPr>
            </a:lvl9pPr>
          </a:lstStyle>
          <a:p>
            <a:pPr algn="r" eaLnBrk="1" hangingPunct="1"/>
            <a:r>
              <a:rPr lang="en-US" altLang="zh-CN" sz="2400" dirty="0" smtClean="0">
                <a:solidFill>
                  <a:schemeClr val="bg1">
                    <a:lumMod val="50000"/>
                  </a:schemeClr>
                </a:solidFill>
                <a:effectLst/>
                <a:latin typeface="Arial Unicode MS" pitchFamily="34" charset="-122"/>
                <a:ea typeface="Arial Unicode MS" pitchFamily="34" charset="-122"/>
                <a:cs typeface="Arial Unicode MS" pitchFamily="34" charset="-122"/>
              </a:rPr>
              <a:t>yangsen0310@qq.com</a:t>
            </a:r>
            <a:endParaRPr lang="zh-CN" altLang="en-US" sz="2400" dirty="0">
              <a:solidFill>
                <a:schemeClr val="bg1">
                  <a:lumMod val="50000"/>
                </a:schemeClr>
              </a:solidFill>
              <a:effectLst/>
              <a:latin typeface="Arial Unicode MS" pitchFamily="34" charset="-122"/>
              <a:ea typeface="Arial Unicode MS" pitchFamily="34" charset="-122"/>
              <a:cs typeface="Arial Unicode MS" pitchFamily="34" charset="-122"/>
            </a:endParaRPr>
          </a:p>
        </p:txBody>
      </p:sp>
      <p:sp>
        <p:nvSpPr>
          <p:cNvPr id="28" name="矩形 27"/>
          <p:cNvSpPr/>
          <p:nvPr userDrawn="1"/>
        </p:nvSpPr>
        <p:spPr>
          <a:xfrm>
            <a:off x="6888089" y="4577720"/>
            <a:ext cx="5303912" cy="584775"/>
          </a:xfrm>
          <a:prstGeom prst="rect">
            <a:avLst/>
          </a:prstGeom>
        </p:spPr>
        <p:txBody>
          <a:bodyPr wrap="square" anchor="ctr">
            <a:spAutoFit/>
          </a:bodyPr>
          <a:lstStyle/>
          <a:p>
            <a:pPr algn="r"/>
            <a:r>
              <a:rPr lang="zh-CN" altLang="en-US" sz="3200" dirty="0" smtClean="0">
                <a:solidFill>
                  <a:srgbClr val="D24726"/>
                </a:solidFill>
                <a:effectLst/>
                <a:latin typeface="微软雅黑" pitchFamily="34" charset="-122"/>
                <a:ea typeface="微软雅黑" pitchFamily="34" charset="-122"/>
                <a:cs typeface="经典繁仿黑" pitchFamily="49" charset="-122"/>
              </a:rPr>
              <a:t>杨森</a:t>
            </a:r>
            <a:r>
              <a:rPr lang="en-US" altLang="zh-CN" sz="3200" dirty="0" smtClean="0">
                <a:solidFill>
                  <a:srgbClr val="D24726"/>
                </a:solidFill>
                <a:effectLst/>
                <a:latin typeface="微软雅黑" pitchFamily="34" charset="-122"/>
                <a:ea typeface="微软雅黑" pitchFamily="34" charset="-122"/>
                <a:cs typeface="经典繁仿黑" pitchFamily="49" charset="-122"/>
              </a:rPr>
              <a:t>, </a:t>
            </a:r>
            <a:r>
              <a:rPr lang="zh-CN" altLang="en-US" sz="3200" dirty="0" smtClean="0">
                <a:solidFill>
                  <a:srgbClr val="D24726"/>
                </a:solidFill>
                <a:effectLst/>
                <a:latin typeface="微软雅黑" pitchFamily="34" charset="-122"/>
                <a:ea typeface="微软雅黑" pitchFamily="34" charset="-122"/>
                <a:cs typeface="经典繁仿黑" pitchFamily="49" charset="-122"/>
              </a:rPr>
              <a:t>黄松</a:t>
            </a:r>
            <a:r>
              <a:rPr lang="en-US" altLang="zh-CN" sz="3200" dirty="0" smtClean="0">
                <a:solidFill>
                  <a:srgbClr val="D24726"/>
                </a:solidFill>
                <a:effectLst/>
                <a:latin typeface="微软雅黑" pitchFamily="34" charset="-122"/>
                <a:ea typeface="微软雅黑" pitchFamily="34" charset="-122"/>
                <a:cs typeface="经典繁仿黑" pitchFamily="49" charset="-122"/>
              </a:rPr>
              <a:t>, </a:t>
            </a:r>
            <a:r>
              <a:rPr lang="zh-CN" altLang="en-US" sz="3200" dirty="0" smtClean="0">
                <a:solidFill>
                  <a:srgbClr val="D24726"/>
                </a:solidFill>
                <a:effectLst/>
                <a:latin typeface="微软雅黑" pitchFamily="34" charset="-122"/>
                <a:ea typeface="微软雅黑" pitchFamily="34" charset="-122"/>
                <a:cs typeface="经典繁仿黑" pitchFamily="49" charset="-122"/>
              </a:rPr>
              <a:t>惠战伟</a:t>
            </a:r>
            <a:endParaRPr lang="zh-CN" altLang="en-US" sz="3200" dirty="0">
              <a:solidFill>
                <a:srgbClr val="D24726"/>
              </a:solidFill>
              <a:effectLst/>
              <a:latin typeface="微软雅黑" pitchFamily="34" charset="-122"/>
              <a:ea typeface="微软雅黑" pitchFamily="34" charset="-122"/>
              <a:cs typeface="经典繁仿黑" pitchFamily="49" charset="-122"/>
            </a:endParaRPr>
          </a:p>
        </p:txBody>
      </p:sp>
      <p:sp>
        <p:nvSpPr>
          <p:cNvPr id="29" name="TextBox 3"/>
          <p:cNvSpPr txBox="1"/>
          <p:nvPr userDrawn="1"/>
        </p:nvSpPr>
        <p:spPr>
          <a:xfrm>
            <a:off x="1" y="2145786"/>
            <a:ext cx="12192000" cy="830997"/>
          </a:xfrm>
          <a:prstGeom prst="rect">
            <a:avLst/>
          </a:prstGeom>
          <a:noFill/>
        </p:spPr>
        <p:txBody>
          <a:bodyPr wrap="square">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4800" b="1" dirty="0" smtClean="0">
                <a:solidFill>
                  <a:schemeClr val="bg1"/>
                </a:solidFill>
                <a:effectLst/>
                <a:latin typeface="微软雅黑" pitchFamily="34" charset="-122"/>
                <a:ea typeface="微软雅黑" pitchFamily="34" charset="-122"/>
              </a:rPr>
              <a:t>基于模型进化的移动应用测试数据生成方法</a:t>
            </a:r>
            <a:endParaRPr lang="zh-CN" altLang="en-US" sz="4800" b="1" dirty="0">
              <a:solidFill>
                <a:schemeClr val="bg1"/>
              </a:solidFill>
              <a:effectLst/>
              <a:latin typeface="微软雅黑" pitchFamily="34" charset="-122"/>
              <a:ea typeface="微软雅黑" pitchFamily="34" charset="-122"/>
            </a:endParaRPr>
          </a:p>
        </p:txBody>
      </p:sp>
      <p:sp>
        <p:nvSpPr>
          <p:cNvPr id="9" name="TextBox 8"/>
          <p:cNvSpPr txBox="1"/>
          <p:nvPr userDrawn="1"/>
        </p:nvSpPr>
        <p:spPr>
          <a:xfrm>
            <a:off x="5159896" y="464354"/>
            <a:ext cx="6767233" cy="523220"/>
          </a:xfrm>
          <a:prstGeom prst="rect">
            <a:avLst/>
          </a:prstGeom>
          <a:noFill/>
          <a:effectLst>
            <a:reflection blurRad="6350" stA="50000" endA="300" endPos="38500" dist="50800" dir="5400000" sy="-100000" algn="bl" rotWithShape="0"/>
          </a:effectLst>
        </p:spPr>
        <p:txBody>
          <a:bodyPr wrap="square" rtlCol="0" anchor="ctr">
            <a:spAutoFit/>
          </a:bodyPr>
          <a:lstStyle/>
          <a:p>
            <a:pPr algn="r"/>
            <a:r>
              <a:rPr lang="zh-CN" altLang="en-US" sz="2800" b="1" dirty="0" smtClean="0">
                <a:solidFill>
                  <a:schemeClr val="bg1"/>
                </a:solidFill>
                <a:effectLst>
                  <a:reflection blurRad="6350" stA="55000" endA="300" endPos="45500" dir="5400000" sy="-100000" algn="bl" rotWithShape="0"/>
                </a:effectLst>
                <a:latin typeface="Broadway" pitchFamily="82" charset="0"/>
                <a:ea typeface="楷体" pitchFamily="49" charset="-122"/>
                <a:cs typeface="经典繁仿黑" pitchFamily="49" charset="-122"/>
              </a:rPr>
              <a:t>中国人民解放军陆军工程大学</a:t>
            </a:r>
            <a:endParaRPr lang="zh-CN" altLang="en-US" sz="2800" b="1" dirty="0">
              <a:solidFill>
                <a:schemeClr val="bg1"/>
              </a:solidFill>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42238077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afterEffect">
                                  <p:stCondLst>
                                    <p:cond delay="0"/>
                                  </p:stCondLst>
                                  <p:iterate type="lt">
                                    <p:tmPct val="18000"/>
                                  </p:iterate>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strVal val="4/3*#ppt_w"/>
                                          </p:val>
                                        </p:tav>
                                        <p:tav tm="100000">
                                          <p:val>
                                            <p:strVal val="#ppt_w"/>
                                          </p:val>
                                        </p:tav>
                                      </p:tavLst>
                                    </p:anim>
                                    <p:anim calcmode="lin" valueType="num">
                                      <p:cBhvr>
                                        <p:cTn id="8" dur="500" fill="hold"/>
                                        <p:tgtEl>
                                          <p:spTgt spid="29"/>
                                        </p:tgtEl>
                                        <p:attrNameLst>
                                          <p:attrName>ppt_h</p:attrName>
                                        </p:attrNameLst>
                                      </p:cBhvr>
                                      <p:tavLst>
                                        <p:tav tm="0">
                                          <p:val>
                                            <p:strVal val="4/3*#ppt_h"/>
                                          </p:val>
                                        </p:tav>
                                        <p:tav tm="100000">
                                          <p:val>
                                            <p:strVal val="#ppt_h"/>
                                          </p:val>
                                        </p:tav>
                                      </p:tavLst>
                                    </p:anim>
                                  </p:childTnLst>
                                </p:cTn>
                              </p:par>
                            </p:childTnLst>
                          </p:cTn>
                        </p:par>
                        <p:par>
                          <p:cTn id="9" fill="hold">
                            <p:stCondLst>
                              <p:cond delay="2120"/>
                            </p:stCondLst>
                            <p:childTnLst>
                              <p:par>
                                <p:cTn id="10" presetID="2" presetClass="entr" presetSubtype="2" decel="100000" fill="hold" grpId="0" nodeType="afterEffect">
                                  <p:stCondLst>
                                    <p:cond delay="0"/>
                                  </p:stCondLst>
                                  <p:iterate type="lt">
                                    <p:tmPct val="10000"/>
                                  </p:iterate>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1+#ppt_w/2"/>
                                          </p:val>
                                        </p:tav>
                                        <p:tav tm="100000">
                                          <p:val>
                                            <p:strVal val="#ppt_x"/>
                                          </p:val>
                                        </p:tav>
                                      </p:tavLst>
                                    </p:anim>
                                    <p:anim calcmode="lin" valueType="num">
                                      <p:cBhvr additive="base">
                                        <p:cTn id="13" dur="500" fill="hold"/>
                                        <p:tgtEl>
                                          <p:spTgt spid="28"/>
                                        </p:tgtEl>
                                        <p:attrNameLst>
                                          <p:attrName>ppt_y</p:attrName>
                                        </p:attrNameLst>
                                      </p:cBhvr>
                                      <p:tavLst>
                                        <p:tav tm="0">
                                          <p:val>
                                            <p:strVal val="#ppt_y"/>
                                          </p:val>
                                        </p:tav>
                                        <p:tav tm="100000">
                                          <p:val>
                                            <p:strVal val="#ppt_y"/>
                                          </p:val>
                                        </p:tav>
                                      </p:tavLst>
                                    </p:anim>
                                  </p:childTnLst>
                                </p:cTn>
                              </p:par>
                            </p:childTnLst>
                          </p:cTn>
                        </p:par>
                        <p:par>
                          <p:cTn id="14" fill="hold">
                            <p:stCondLst>
                              <p:cond delay="3020"/>
                            </p:stCondLst>
                            <p:childTnLst>
                              <p:par>
                                <p:cTn id="15" presetID="2" presetClass="entr" presetSubtype="4" decel="100000" fill="hold" grpId="0" nodeType="afterEffect">
                                  <p:stCondLst>
                                    <p:cond delay="0"/>
                                  </p:stCondLst>
                                  <p:iterate type="lt">
                                    <p:tmPct val="10000"/>
                                  </p:iterate>
                                  <p:childTnLst>
                                    <p:set>
                                      <p:cBhvr>
                                        <p:cTn id="16" dur="1" fill="hold">
                                          <p:stCondLst>
                                            <p:cond delay="0"/>
                                          </p:stCondLst>
                                        </p:cTn>
                                        <p:tgtEl>
                                          <p:spTgt spid="24"/>
                                        </p:tgtEl>
                                        <p:attrNameLst>
                                          <p:attrName>style.visibility</p:attrName>
                                        </p:attrNameLst>
                                      </p:cBhvr>
                                      <p:to>
                                        <p:strVal val="visible"/>
                                      </p:to>
                                    </p:set>
                                    <p:anim calcmode="lin" valueType="num">
                                      <p:cBhvr additive="base">
                                        <p:cTn id="17" dur="350" fill="hold"/>
                                        <p:tgtEl>
                                          <p:spTgt spid="24"/>
                                        </p:tgtEl>
                                        <p:attrNameLst>
                                          <p:attrName>ppt_x</p:attrName>
                                        </p:attrNameLst>
                                      </p:cBhvr>
                                      <p:tavLst>
                                        <p:tav tm="0">
                                          <p:val>
                                            <p:strVal val="#ppt_x"/>
                                          </p:val>
                                        </p:tav>
                                        <p:tav tm="100000">
                                          <p:val>
                                            <p:strVal val="#ppt_x"/>
                                          </p:val>
                                        </p:tav>
                                      </p:tavLst>
                                    </p:anim>
                                    <p:anim calcmode="lin" valueType="num">
                                      <p:cBhvr additive="base">
                                        <p:cTn id="18" dur="35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8" grpId="0"/>
      <p:bldP spid="29"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TextBox 4"/>
          <p:cNvSpPr txBox="1"/>
          <p:nvPr userDrawn="1"/>
        </p:nvSpPr>
        <p:spPr>
          <a:xfrm>
            <a:off x="685861" y="329689"/>
            <a:ext cx="1583350" cy="1277273"/>
          </a:xfrm>
          <a:prstGeom prst="rect">
            <a:avLst/>
          </a:prstGeom>
          <a:noFill/>
        </p:spPr>
        <p:txBody>
          <a:bodyPr wrap="square">
            <a:spAutoFit/>
          </a:bodyPr>
          <a:lstStyle/>
          <a:p>
            <a:pPr algn="l">
              <a:spcBef>
                <a:spcPts val="400"/>
              </a:spcBef>
              <a:spcAft>
                <a:spcPts val="300"/>
              </a:spcAft>
              <a:defRPr/>
            </a:pPr>
            <a:r>
              <a:rPr lang="zh-CN" altLang="en-US" sz="1600" b="0" dirty="0" smtClean="0">
                <a:solidFill>
                  <a:schemeClr val="bg1"/>
                </a:solidFill>
                <a:latin typeface="微软雅黑" pitchFamily="34" charset="-122"/>
                <a:ea typeface="微软雅黑" pitchFamily="34" charset="-122"/>
              </a:rPr>
              <a:t>第三章  </a:t>
            </a:r>
            <a:endParaRPr lang="en-US" altLang="zh-CN" sz="1600" b="0" dirty="0" smtClean="0">
              <a:solidFill>
                <a:schemeClr val="bg1"/>
              </a:solidFill>
              <a:latin typeface="微软雅黑" pitchFamily="34" charset="-122"/>
              <a:ea typeface="微软雅黑"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战略管</a:t>
            </a:r>
            <a:endParaRPr lang="en-US" altLang="zh-CN" sz="2800" b="0" dirty="0" smtClean="0">
              <a:solidFill>
                <a:schemeClr val="bg1"/>
              </a:solidFill>
              <a:latin typeface="华康俪金黑W8(P)" pitchFamily="34" charset="-122"/>
              <a:ea typeface="华康俪金黑W8(P)"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理过程</a:t>
            </a:r>
            <a:endParaRPr lang="en-US" altLang="zh-CN" sz="2800" b="0" dirty="0" smtClean="0">
              <a:solidFill>
                <a:schemeClr val="bg1"/>
              </a:solidFill>
              <a:latin typeface="华康俪金黑W8(P)" pitchFamily="34" charset="-122"/>
              <a:ea typeface="华康俪金黑W8(P)" pitchFamily="34" charset="-122"/>
            </a:endParaRPr>
          </a:p>
        </p:txBody>
      </p:sp>
      <p:sp>
        <p:nvSpPr>
          <p:cNvPr id="3" name="TextBox 8"/>
          <p:cNvSpPr txBox="1"/>
          <p:nvPr userDrawn="1"/>
        </p:nvSpPr>
        <p:spPr>
          <a:xfrm>
            <a:off x="2353533" y="404665"/>
            <a:ext cx="3382614" cy="430887"/>
          </a:xfrm>
          <a:prstGeom prst="rect">
            <a:avLst/>
          </a:prstGeom>
          <a:noFill/>
        </p:spPr>
        <p:txBody>
          <a:bodyPr wrap="square" rtlCol="0">
            <a:spAutoFit/>
          </a:bodyPr>
          <a:lstStyle/>
          <a:p>
            <a:r>
              <a:rPr lang="zh-CN" altLang="en-US" sz="2200" dirty="0" smtClean="0">
                <a:solidFill>
                  <a:srgbClr val="5F5E5C"/>
                </a:solidFill>
                <a:latin typeface="华康俪金黑W8(P)" pitchFamily="34" charset="-122"/>
                <a:ea typeface="华康俪金黑W8(P)" pitchFamily="34" charset="-122"/>
              </a:rPr>
              <a:t>第四节</a:t>
            </a:r>
            <a:r>
              <a:rPr lang="en-US" altLang="zh-CN" sz="2200" dirty="0" smtClean="0">
                <a:solidFill>
                  <a:srgbClr val="5F5E5C"/>
                </a:solidFill>
                <a:latin typeface="华康俪金黑W8(P)" pitchFamily="34" charset="-122"/>
                <a:ea typeface="华康俪金黑W8(P)" pitchFamily="34" charset="-122"/>
              </a:rPr>
              <a:t>  </a:t>
            </a:r>
            <a:r>
              <a:rPr lang="zh-CN" altLang="en-US" sz="2200" dirty="0" smtClean="0">
                <a:solidFill>
                  <a:srgbClr val="5F5E5C"/>
                </a:solidFill>
                <a:latin typeface="华康俪金黑W8(P)" pitchFamily="34" charset="-122"/>
                <a:ea typeface="华康俪金黑W8(P)" pitchFamily="34" charset="-122"/>
              </a:rPr>
              <a:t>战略评价和控制</a:t>
            </a:r>
            <a:endParaRPr lang="zh-CN" altLang="en-US" sz="2200" dirty="0">
              <a:solidFill>
                <a:srgbClr val="5F5E5C"/>
              </a:solidFill>
              <a:latin typeface="华康俪金黑W8(P)" pitchFamily="34" charset="-122"/>
              <a:ea typeface="华康俪金黑W8(P)" pitchFamily="34" charset="-122"/>
            </a:endParaRPr>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1"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1" y="1600202"/>
            <a:ext cx="10972800" cy="45259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2"/>
            <a:ext cx="2844800" cy="365125"/>
          </a:xfrm>
          <a:prstGeom prst="rect">
            <a:avLst/>
          </a:prstGeom>
        </p:spPr>
        <p:txBody>
          <a:bodyPr/>
          <a:lstStyle/>
          <a:p>
            <a:fld id="{530820CF-B880-4189-942D-D702A7CBA730}" type="datetimeFigureOut">
              <a:rPr lang="zh-CN" altLang="en-US" smtClean="0"/>
              <a:t>2018/11/23</a:t>
            </a:fld>
            <a:endParaRPr lang="zh-CN" altLang="en-US"/>
          </a:p>
        </p:txBody>
      </p:sp>
      <p:sp>
        <p:nvSpPr>
          <p:cNvPr id="5" name="页脚占位符 4"/>
          <p:cNvSpPr>
            <a:spLocks noGrp="1"/>
          </p:cNvSpPr>
          <p:nvPr>
            <p:ph type="ftr" sz="quarter" idx="11"/>
          </p:nvPr>
        </p:nvSpPr>
        <p:spPr>
          <a:xfrm>
            <a:off x="4165601" y="6356352"/>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2"/>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垂直排列标题与文本">
    <p:spTree>
      <p:nvGrpSpPr>
        <p:cNvPr id="1" name=""/>
        <p:cNvGrpSpPr/>
        <p:nvPr/>
      </p:nvGrpSpPr>
      <p:grpSpPr>
        <a:xfrm>
          <a:off x="0" y="0"/>
          <a:ext cx="0" cy="0"/>
          <a:chOff x="0" y="0"/>
          <a:chExt cx="0" cy="0"/>
        </a:xfrm>
      </p:grpSpPr>
      <p:pic>
        <p:nvPicPr>
          <p:cNvPr id="7" name="Picture 6" descr="D:\Teliss_Tong\Copy\定期备份\工作备份\！PPT图片及版面资源\06-PPT精选插图\10-综合\脚印.jpg"/>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a:stretch/>
        </p:blipFill>
        <p:spPr bwMode="auto">
          <a:xfrm>
            <a:off x="0" y="0"/>
            <a:ext cx="6285756" cy="6859588"/>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userDrawn="1"/>
        </p:nvSpPr>
        <p:spPr bwMode="auto">
          <a:xfrm>
            <a:off x="1490500" y="5188659"/>
            <a:ext cx="3265288" cy="576064"/>
          </a:xfrm>
          <a:prstGeom prst="rect">
            <a:avLst/>
          </a:prstGeom>
          <a:solidFill>
            <a:srgbClr val="FFFFFF">
              <a:alpha val="69804"/>
            </a:srgbClr>
          </a:solidFill>
          <a:ln w="9525" cap="flat" cmpd="sng">
            <a:noFill/>
            <a:round/>
            <a:headEnd type="oval" w="med" len="med"/>
            <a:tailEnd/>
          </a:ln>
          <a:ex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9" name="标题 1"/>
          <p:cNvSpPr txBox="1">
            <a:spLocks/>
          </p:cNvSpPr>
          <p:nvPr userDrawn="1"/>
        </p:nvSpPr>
        <p:spPr>
          <a:xfrm>
            <a:off x="6816378" y="457160"/>
            <a:ext cx="4895452" cy="1214995"/>
          </a:xfrm>
          <a:prstGeom prst="rect">
            <a:avLst/>
          </a:prstGeom>
        </p:spPr>
        <p:txBody>
          <a:bodyPr vert="horz" lIns="91417" tIns="45708" rIns="91417" bIns="45708" rtlCol="0" anchor="ctr">
            <a:normAutofit fontScale="850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7200" b="1" dirty="0">
                <a:solidFill>
                  <a:srgbClr val="FC6F18"/>
                </a:solidFill>
                <a:effectLst>
                  <a:outerShdw blurRad="38100" dist="38100" dir="2700000" algn="tl">
                    <a:srgbClr val="000000">
                      <a:alpha val="43137"/>
                    </a:srgbClr>
                  </a:outerShdw>
                </a:effectLst>
                <a:latin typeface="微软雅黑" pitchFamily="34" charset="-122"/>
                <a:ea typeface="微软雅黑" pitchFamily="34" charset="-122"/>
              </a:rPr>
              <a:t>我的黄金十年</a:t>
            </a:r>
          </a:p>
        </p:txBody>
      </p:sp>
      <p:grpSp>
        <p:nvGrpSpPr>
          <p:cNvPr id="10" name="组合 9"/>
          <p:cNvGrpSpPr/>
          <p:nvPr userDrawn="1"/>
        </p:nvGrpSpPr>
        <p:grpSpPr>
          <a:xfrm>
            <a:off x="4337" y="272493"/>
            <a:ext cx="2033736" cy="461665"/>
            <a:chOff x="8525122" y="157879"/>
            <a:chExt cx="651124" cy="461664"/>
          </a:xfrm>
        </p:grpSpPr>
        <p:sp>
          <p:nvSpPr>
            <p:cNvPr id="11" name="矩形 10"/>
            <p:cNvSpPr/>
            <p:nvPr/>
          </p:nvSpPr>
          <p:spPr>
            <a:xfrm>
              <a:off x="8721689" y="167211"/>
              <a:ext cx="432048" cy="360000"/>
            </a:xfrm>
            <a:prstGeom prst="rect">
              <a:avLst/>
            </a:prstGeom>
            <a:solidFill>
              <a:srgbClr val="92D050"/>
            </a:solidFill>
            <a:ln w="25400" cap="flat" cmpd="sng" algn="ctr">
              <a:noFill/>
              <a:prstDash val="solid"/>
            </a:ln>
            <a:effectLst/>
          </p:spPr>
          <p:txBody>
            <a:bodyPr rtlCol="0" anchor="ctr"/>
            <a:lstStyle/>
            <a:p>
              <a:pPr marL="0" marR="0" lvl="0" indent="0" algn="ctr" defTabSz="1218892"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smtClean="0">
                <a:ln>
                  <a:noFill/>
                </a:ln>
                <a:solidFill>
                  <a:prstClr val="white"/>
                </a:solidFill>
                <a:effectLst/>
                <a:uLnTx/>
                <a:uFillTx/>
              </a:endParaRPr>
            </a:p>
          </p:txBody>
        </p:sp>
        <p:sp>
          <p:nvSpPr>
            <p:cNvPr id="12" name="TextBox 16"/>
            <p:cNvSpPr txBox="1"/>
            <p:nvPr/>
          </p:nvSpPr>
          <p:spPr>
            <a:xfrm>
              <a:off x="8525122" y="157879"/>
              <a:ext cx="651124" cy="461664"/>
            </a:xfrm>
            <a:prstGeom prst="rect">
              <a:avLst/>
            </a:prstGeom>
            <a:solidFill>
              <a:srgbClr val="1094EE"/>
            </a:solidFill>
          </p:spPr>
          <p:txBody>
            <a:bodyPr wrap="square" rtlCol="0">
              <a:spAutoFit/>
            </a:bodyPr>
            <a:lstStyle/>
            <a:p>
              <a:pPr marL="0" marR="0" lvl="0" indent="0" algn="r" defTabSz="1218892"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smtClean="0">
                  <a:ln>
                    <a:noFill/>
                  </a:ln>
                  <a:solidFill>
                    <a:prstClr val="white"/>
                  </a:solidFill>
                  <a:effectLst/>
                  <a:uLnTx/>
                  <a:uFillTx/>
                  <a:ea typeface="专业字体设计服务/WWW.ZTSGC.COM/" pitchFamily="2" charset="-122"/>
                </a:rPr>
                <a:t>  </a:t>
              </a:r>
              <a:r>
                <a:rPr kumimoji="0" lang="zh-CN" altLang="en-US" sz="2400" b="0" i="0" u="none" strike="noStrike" kern="0" cap="none" spc="0" normalizeH="0" baseline="0" noProof="0" dirty="0" smtClean="0">
                  <a:ln>
                    <a:noFill/>
                  </a:ln>
                  <a:solidFill>
                    <a:prstClr val="white"/>
                  </a:solidFill>
                  <a:effectLst/>
                  <a:uLnTx/>
                  <a:uFillTx/>
                  <a:ea typeface="微软雅黑" pitchFamily="34" charset="-122"/>
                </a:rPr>
                <a:t>片尾广告</a:t>
              </a:r>
            </a:p>
          </p:txBody>
        </p:sp>
      </p:grpSp>
      <p:sp>
        <p:nvSpPr>
          <p:cNvPr id="13" name="矩形 12"/>
          <p:cNvSpPr/>
          <p:nvPr userDrawn="1"/>
        </p:nvSpPr>
        <p:spPr>
          <a:xfrm>
            <a:off x="7342427" y="1647202"/>
            <a:ext cx="4164052" cy="430863"/>
          </a:xfrm>
          <a:prstGeom prst="rect">
            <a:avLst/>
          </a:prstGeom>
          <a:noFill/>
        </p:spPr>
        <p:txBody>
          <a:bodyPr wrap="square" lIns="91417" tIns="45708" rIns="91417" bIns="45708">
            <a:spAutoFit/>
          </a:bodyPr>
          <a:lstStyle/>
          <a:p>
            <a:pPr defTabSz="1218892"/>
            <a:r>
              <a:rPr lang="zh-CN" altLang="en-US" sz="2200" dirty="0">
                <a:solidFill>
                  <a:srgbClr val="00B0F0"/>
                </a:solidFill>
                <a:latin typeface="微软雅黑" pitchFamily="34" charset="-122"/>
                <a:ea typeface="微软雅黑" pitchFamily="34" charset="-122"/>
              </a:rPr>
              <a:t>一位平凡</a:t>
            </a:r>
            <a:r>
              <a:rPr lang="en-US" altLang="zh-CN" sz="2200" dirty="0">
                <a:solidFill>
                  <a:srgbClr val="00B0F0"/>
                </a:solidFill>
                <a:latin typeface="微软雅黑" pitchFamily="34" charset="-122"/>
                <a:ea typeface="微软雅黑" pitchFamily="34" charset="-122"/>
              </a:rPr>
              <a:t>80</a:t>
            </a:r>
            <a:r>
              <a:rPr lang="zh-CN" altLang="en-US" sz="2200" dirty="0">
                <a:solidFill>
                  <a:srgbClr val="00B0F0"/>
                </a:solidFill>
                <a:latin typeface="微软雅黑" pitchFamily="34" charset="-122"/>
                <a:ea typeface="微软雅黑" pitchFamily="34" charset="-122"/>
              </a:rPr>
              <a:t>后的职场与情感历程</a:t>
            </a:r>
          </a:p>
        </p:txBody>
      </p:sp>
      <p:pic>
        <p:nvPicPr>
          <p:cNvPr id="14" name="Picture 3" descr="D:\Teliss_Tong\Copy\定期备份\工作备份\！PPT图片及版面资源\06-PPT精选插图\05-头像\1000mb.ru (42).png"/>
          <p:cNvPicPr>
            <a:picLocks noChangeAspect="1" noChangeArrowheads="1"/>
          </p:cNvPicPr>
          <p:nvPr userDrawn="1"/>
        </p:nvPicPr>
        <p:blipFill>
          <a:blip r:embed="rId3" cstate="email">
            <a:extLst>
              <a:ext uri="{28A0092B-C50C-407E-A947-70E740481C1C}">
                <a14:useLocalDpi xmlns:a14="http://schemas.microsoft.com/office/drawing/2010/main"/>
              </a:ext>
            </a:extLst>
          </a:blip>
          <a:srcRect/>
          <a:stretch>
            <a:fillRect/>
          </a:stretch>
        </p:blipFill>
        <p:spPr bwMode="auto">
          <a:xfrm>
            <a:off x="107504" y="155104"/>
            <a:ext cx="609600" cy="6096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9"/>
          <p:cNvSpPr txBox="1"/>
          <p:nvPr userDrawn="1"/>
        </p:nvSpPr>
        <p:spPr>
          <a:xfrm>
            <a:off x="6816378" y="2492896"/>
            <a:ext cx="4895452" cy="2166723"/>
          </a:xfrm>
          <a:prstGeom prst="rect">
            <a:avLst/>
          </a:prstGeom>
          <a:noFill/>
        </p:spPr>
        <p:txBody>
          <a:bodyPr wrap="square" lIns="91417" tIns="45708" rIns="91417" bIns="45708" rtlCol="0">
            <a:spAutoFit/>
          </a:bodyPr>
          <a:lstStyle/>
          <a:p>
            <a:pPr indent="-457164" defTabSz="1218892">
              <a:lnSpc>
                <a:spcPct val="130000"/>
              </a:lnSpc>
              <a:spcBef>
                <a:spcPts val="600"/>
              </a:spcBef>
              <a:spcAft>
                <a:spcPts val="600"/>
              </a:spcAft>
            </a:pPr>
            <a:r>
              <a:rPr lang="zh-CN" altLang="en-US" sz="1600" dirty="0">
                <a:solidFill>
                  <a:prstClr val="black">
                    <a:lumMod val="65000"/>
                    <a:lumOff val="35000"/>
                  </a:prstClr>
                </a:solidFill>
                <a:latin typeface="微软雅黑" pitchFamily="34" charset="-122"/>
                <a:ea typeface="微软雅黑" pitchFamily="34" charset="-122"/>
              </a:rPr>
              <a:t>我将毕业后的第一个十年称之为“黄金十年”，第二个十年称之为“白金十年”，第三个十年称之为“钻石十年”，以此来形容人生当中最青春蓬勃、年富力强和激情满怀的宝贵三十年。</a:t>
            </a:r>
            <a:endParaRPr lang="en-US" altLang="zh-CN" sz="1600" dirty="0">
              <a:solidFill>
                <a:prstClr val="black">
                  <a:lumMod val="65000"/>
                  <a:lumOff val="35000"/>
                </a:prstClr>
              </a:solidFill>
              <a:latin typeface="微软雅黑" pitchFamily="34" charset="-122"/>
              <a:ea typeface="微软雅黑" pitchFamily="34" charset="-122"/>
            </a:endParaRPr>
          </a:p>
          <a:p>
            <a:pPr indent="-457164" defTabSz="1218892">
              <a:lnSpc>
                <a:spcPct val="130000"/>
              </a:lnSpc>
              <a:spcBef>
                <a:spcPts val="600"/>
              </a:spcBef>
              <a:spcAft>
                <a:spcPts val="600"/>
              </a:spcAft>
            </a:pPr>
            <a:r>
              <a:rPr lang="zh-CN" altLang="en-US" sz="1600" dirty="0">
                <a:solidFill>
                  <a:prstClr val="black">
                    <a:lumMod val="65000"/>
                    <a:lumOff val="35000"/>
                  </a:prstClr>
                </a:solidFill>
                <a:latin typeface="微软雅黑" pitchFamily="34" charset="-122"/>
                <a:ea typeface="微软雅黑" pitchFamily="34" charset="-122"/>
              </a:rPr>
              <a:t>“我的黄金十年”写的就是毕业后，第一个十年所发生的职场与情感的那些事儿</a:t>
            </a:r>
            <a:r>
              <a:rPr lang="en-US" altLang="zh-CN" sz="1600" dirty="0">
                <a:solidFill>
                  <a:prstClr val="black">
                    <a:lumMod val="65000"/>
                    <a:lumOff val="35000"/>
                  </a:prstClr>
                </a:solidFill>
                <a:latin typeface="微软雅黑" pitchFamily="34" charset="-122"/>
                <a:ea typeface="微软雅黑" pitchFamily="34" charset="-122"/>
              </a:rPr>
              <a:t>……</a:t>
            </a:r>
            <a:endParaRPr lang="zh-CN" altLang="en-US" sz="1600" dirty="0">
              <a:solidFill>
                <a:prstClr val="black">
                  <a:lumMod val="65000"/>
                  <a:lumOff val="35000"/>
                </a:prstClr>
              </a:solidFill>
              <a:latin typeface="微软雅黑" pitchFamily="34" charset="-122"/>
              <a:ea typeface="微软雅黑" pitchFamily="34" charset="-122"/>
            </a:endParaRPr>
          </a:p>
        </p:txBody>
      </p:sp>
      <p:sp>
        <p:nvSpPr>
          <p:cNvPr id="16" name="矩形 15"/>
          <p:cNvSpPr/>
          <p:nvPr userDrawn="1"/>
        </p:nvSpPr>
        <p:spPr>
          <a:xfrm>
            <a:off x="7103318" y="5469419"/>
            <a:ext cx="4369405" cy="369308"/>
          </a:xfrm>
          <a:prstGeom prst="rect">
            <a:avLst/>
          </a:prstGeom>
        </p:spPr>
        <p:txBody>
          <a:bodyPr wrap="square" lIns="91417" tIns="45708" rIns="91417" bIns="45708">
            <a:spAutoFit/>
          </a:bodyPr>
          <a:lstStyle/>
          <a:p>
            <a:pPr defTabSz="1218892">
              <a:lnSpc>
                <a:spcPct val="150000"/>
              </a:lnSpc>
            </a:pPr>
            <a:r>
              <a:rPr lang="en-US" altLang="zh-CN" sz="1200" dirty="0">
                <a:solidFill>
                  <a:srgbClr val="1094EE"/>
                </a:solidFill>
                <a:latin typeface="Arial"/>
                <a:ea typeface="微软雅黑" pitchFamily="34" charset="-122"/>
                <a:cs typeface="Arial"/>
                <a:hlinkClick r:id="rId4"/>
              </a:rPr>
              <a:t>http://www.tianya.cn/publicforum/content/no20/1/317960.shtml</a:t>
            </a:r>
            <a:endParaRPr lang="en-US" altLang="zh-CN" sz="1200" dirty="0">
              <a:solidFill>
                <a:srgbClr val="1094EE"/>
              </a:solidFill>
              <a:latin typeface="Arial"/>
              <a:ea typeface="微软雅黑" pitchFamily="34" charset="-122"/>
              <a:cs typeface="Arial"/>
            </a:endParaRPr>
          </a:p>
        </p:txBody>
      </p:sp>
      <p:sp>
        <p:nvSpPr>
          <p:cNvPr id="17" name="矩形 16"/>
          <p:cNvSpPr/>
          <p:nvPr userDrawn="1"/>
        </p:nvSpPr>
        <p:spPr>
          <a:xfrm>
            <a:off x="7486441" y="5849451"/>
            <a:ext cx="3124698" cy="459871"/>
          </a:xfrm>
          <a:prstGeom prst="rect">
            <a:avLst/>
          </a:prstGeom>
          <a:noFill/>
          <a:ln w="25400" cap="flat" cmpd="sng" algn="ctr">
            <a:noFill/>
            <a:prstDash val="solid"/>
          </a:ln>
          <a:effectLst/>
        </p:spPr>
        <p:txBody>
          <a:bodyPr lIns="91417" tIns="45708" rIns="91417" bIns="45708" anchor="ctr"/>
          <a:lstStyle/>
          <a:p>
            <a:pPr algn="ctr" defTabSz="1218892">
              <a:defRPr/>
            </a:pPr>
            <a:r>
              <a:rPr lang="zh-CN" altLang="en-US" sz="1600" kern="0" dirty="0">
                <a:solidFill>
                  <a:prstClr val="white"/>
                </a:solidFill>
                <a:effectLst>
                  <a:glow rad="228600">
                    <a:srgbClr val="4F81BD">
                      <a:satMod val="175000"/>
                      <a:alpha val="40000"/>
                    </a:srgbClr>
                  </a:glow>
                </a:effectLst>
                <a:latin typeface="微软雅黑" pitchFamily="34" charset="-122"/>
                <a:ea typeface="微软雅黑" pitchFamily="34" charset="-122"/>
              </a:rPr>
              <a:t>自传体小说，请您多多捧场</a:t>
            </a:r>
            <a:r>
              <a:rPr lang="zh-CN" altLang="en-US" sz="1600" kern="0" dirty="0">
                <a:solidFill>
                  <a:prstClr val="white"/>
                </a:solidFill>
                <a:effectLst>
                  <a:glow rad="228600">
                    <a:srgbClr val="4F81BD">
                      <a:satMod val="175000"/>
                      <a:alpha val="40000"/>
                    </a:srgbClr>
                  </a:glow>
                </a:effectLst>
                <a:latin typeface="微软雅黑" pitchFamily="34" charset="-122"/>
                <a:ea typeface="微软雅黑" pitchFamily="34" charset="-122"/>
                <a:sym typeface="Wingdings" pitchFamily="2" charset="2"/>
              </a:rPr>
              <a:t>：）</a:t>
            </a:r>
            <a:endParaRPr lang="zh-CN" altLang="en-US" sz="1600" kern="0" dirty="0">
              <a:solidFill>
                <a:prstClr val="white"/>
              </a:solidFill>
              <a:effectLst>
                <a:glow rad="228600">
                  <a:srgbClr val="4F81BD">
                    <a:satMod val="175000"/>
                    <a:alpha val="40000"/>
                  </a:srgbClr>
                </a:glow>
              </a:effectLst>
              <a:latin typeface="微软雅黑" pitchFamily="34" charset="-122"/>
              <a:ea typeface="微软雅黑" pitchFamily="34" charset="-122"/>
            </a:endParaRPr>
          </a:p>
        </p:txBody>
      </p:sp>
      <p:pic>
        <p:nvPicPr>
          <p:cNvPr id="18" name="Picture 2" descr="D:\Teliss_Tong\Copy\定期备份\工作备份\！PPT图片及版面资源\06-PPT精选插图\04-图标\54D742BB28AE93477AE1424E5D991B5D.png"/>
          <p:cNvPicPr>
            <a:picLocks noChangeAspect="1" noChangeArrowheads="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10690798" y="5841269"/>
            <a:ext cx="396045" cy="396045"/>
          </a:xfrm>
          <a:prstGeom prst="rect">
            <a:avLst/>
          </a:prstGeom>
          <a:noFill/>
          <a:extLst>
            <a:ext uri="{909E8E84-426E-40DD-AFC4-6F175D3DCCD1}">
              <a14:hiddenFill xmlns:a14="http://schemas.microsoft.com/office/drawing/2010/main">
                <a:solidFill>
                  <a:srgbClr val="FFFFFF"/>
                </a:solidFill>
              </a14:hiddenFill>
            </a:ext>
          </a:extLst>
        </p:spPr>
      </p:pic>
      <p:pic>
        <p:nvPicPr>
          <p:cNvPr id="19" name="图片 18"/>
          <p:cNvPicPr>
            <a:picLocks noChangeAspect="1"/>
          </p:cNvPicPr>
          <p:nvPr userDrawn="1"/>
        </p:nvPicPr>
        <p:blipFill>
          <a:blip r:embed="rId6" cstate="email">
            <a:extLst>
              <a:ext uri="{28A0092B-C50C-407E-A947-70E740481C1C}">
                <a14:useLocalDpi xmlns:a14="http://schemas.microsoft.com/office/drawing/2010/main"/>
              </a:ext>
            </a:extLst>
          </a:blip>
          <a:stretch>
            <a:fillRect/>
          </a:stretch>
        </p:blipFill>
        <p:spPr>
          <a:xfrm>
            <a:off x="1490500" y="1673152"/>
            <a:ext cx="3265288" cy="3265288"/>
          </a:xfrm>
          <a:prstGeom prst="rect">
            <a:avLst/>
          </a:prstGeom>
          <a:effectLst>
            <a:outerShdw blurRad="63500" sx="102000" sy="102000" algn="ctr" rotWithShape="0">
              <a:prstClr val="black">
                <a:alpha val="40000"/>
              </a:prstClr>
            </a:outerShdw>
          </a:effectLst>
        </p:spPr>
      </p:pic>
      <p:sp>
        <p:nvSpPr>
          <p:cNvPr id="20" name="文本框 19"/>
          <p:cNvSpPr txBox="1"/>
          <p:nvPr userDrawn="1"/>
        </p:nvSpPr>
        <p:spPr>
          <a:xfrm>
            <a:off x="1490500" y="5219377"/>
            <a:ext cx="3265288" cy="523220"/>
          </a:xfrm>
          <a:prstGeom prst="rect">
            <a:avLst/>
          </a:prstGeom>
          <a:noFill/>
        </p:spPr>
        <p:txBody>
          <a:bodyPr wrap="square" rtlCol="0">
            <a:spAutoFit/>
          </a:bodyPr>
          <a:lstStyle/>
          <a:p>
            <a:pPr defTabSz="1218892"/>
            <a:r>
              <a:rPr lang="zh-CN" altLang="en-US" sz="2400" dirty="0" smtClean="0">
                <a:solidFill>
                  <a:srgbClr val="FF6600"/>
                </a:solidFill>
                <a:latin typeface="微软雅黑" panose="020B0503020204020204" pitchFamily="34" charset="-122"/>
                <a:ea typeface="微软雅黑" panose="020B0503020204020204" pitchFamily="34" charset="-122"/>
              </a:rPr>
              <a:t>布衣公众号：</a:t>
            </a:r>
            <a:r>
              <a:rPr lang="en-US" altLang="zh-CN" sz="2800" b="1" dirty="0" err="1" smtClean="0">
                <a:solidFill>
                  <a:srgbClr val="FF6600"/>
                </a:solidFill>
                <a:latin typeface="Arial Unicode MS" panose="020B0604020202020204" pitchFamily="34" charset="-122"/>
                <a:ea typeface="Arial Unicode MS" panose="020B0604020202020204" pitchFamily="34" charset="-122"/>
                <a:cs typeface="Arial Unicode MS" panose="020B0604020202020204" pitchFamily="34" charset="-122"/>
              </a:rPr>
              <a:t>hr-ppt</a:t>
            </a:r>
            <a:endParaRPr lang="zh-CN" altLang="en-US" sz="2800" b="1" dirty="0">
              <a:solidFill>
                <a:srgbClr val="FF66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 presetClass="entr" presetSubtype="2"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additive="base">
                                        <p:cTn id="10" dur="200" fill="hold"/>
                                        <p:tgtEl>
                                          <p:spTgt spid="10"/>
                                        </p:tgtEl>
                                        <p:attrNameLst>
                                          <p:attrName>ppt_x</p:attrName>
                                        </p:attrNameLst>
                                      </p:cBhvr>
                                      <p:tavLst>
                                        <p:tav tm="0">
                                          <p:val>
                                            <p:strVal val="1+#ppt_w/2"/>
                                          </p:val>
                                        </p:tav>
                                        <p:tav tm="100000">
                                          <p:val>
                                            <p:strVal val="#ppt_x"/>
                                          </p:val>
                                        </p:tav>
                                      </p:tavLst>
                                    </p:anim>
                                    <p:anim calcmode="lin" valueType="num">
                                      <p:cBhvr additive="base">
                                        <p:cTn id="11" dur="200" fill="hold"/>
                                        <p:tgtEl>
                                          <p:spTgt spid="10"/>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9"/>
                                        </p:tgtEl>
                                        <p:attrNameLst>
                                          <p:attrName>ppt_y</p:attrName>
                                        </p:attrNameLst>
                                      </p:cBhvr>
                                      <p:tavLst>
                                        <p:tav tm="0">
                                          <p:val>
                                            <p:strVal val="#ppt_y"/>
                                          </p:val>
                                        </p:tav>
                                        <p:tav tm="100000">
                                          <p:val>
                                            <p:strVal val="#ppt_y"/>
                                          </p:val>
                                        </p:tav>
                                      </p:tavLst>
                                    </p:anim>
                                    <p:anim calcmode="lin" valueType="num">
                                      <p:cBhvr>
                                        <p:cTn id="17"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9"/>
                                        </p:tgtEl>
                                      </p:cBhvr>
                                    </p:animEffect>
                                  </p:childTnLst>
                                </p:cTn>
                              </p:par>
                            </p:childTnLst>
                          </p:cTn>
                        </p:par>
                        <p:par>
                          <p:cTn id="20" fill="hold">
                            <p:stCondLst>
                              <p:cond delay="1250"/>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13"/>
                                        </p:tgtEl>
                                        <p:attrNameLst>
                                          <p:attrName>ppt_y</p:attrName>
                                        </p:attrNameLst>
                                      </p:cBhvr>
                                      <p:tavLst>
                                        <p:tav tm="0">
                                          <p:val>
                                            <p:strVal val="#ppt_y"/>
                                          </p:val>
                                        </p:tav>
                                        <p:tav tm="100000">
                                          <p:val>
                                            <p:strVal val="#ppt_y"/>
                                          </p:val>
                                        </p:tav>
                                      </p:tavLst>
                                    </p:anim>
                                    <p:anim calcmode="lin" valueType="num">
                                      <p:cBhvr>
                                        <p:cTn id="25"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13"/>
                                        </p:tgtEl>
                                      </p:cBhvr>
                                    </p:animEffect>
                                  </p:childTnLst>
                                </p:cTn>
                              </p:par>
                            </p:childTnLst>
                          </p:cTn>
                        </p:par>
                        <p:par>
                          <p:cTn id="28" fill="hold">
                            <p:stCondLst>
                              <p:cond delay="2450"/>
                            </p:stCondLst>
                            <p:childTnLst>
                              <p:par>
                                <p:cTn id="29" presetID="27" presetClass="entr" presetSubtype="0" fill="hold" grpId="0" nodeType="afterEffect">
                                  <p:stCondLst>
                                    <p:cond delay="0"/>
                                  </p:stCondLst>
                                  <p:iterate type="lt">
                                    <p:tmPct val="50000"/>
                                  </p:iterate>
                                  <p:childTnLst>
                                    <p:set>
                                      <p:cBhvr>
                                        <p:cTn id="30" dur="1" fill="hold">
                                          <p:stCondLst>
                                            <p:cond delay="0"/>
                                          </p:stCondLst>
                                        </p:cTn>
                                        <p:tgtEl>
                                          <p:spTgt spid="15"/>
                                        </p:tgtEl>
                                        <p:attrNameLst>
                                          <p:attrName>style.visibility</p:attrName>
                                        </p:attrNameLst>
                                      </p:cBhvr>
                                      <p:to>
                                        <p:strVal val="visible"/>
                                      </p:to>
                                    </p:set>
                                    <p:anim calcmode="discrete" valueType="clr">
                                      <p:cBhvr override="childStyle">
                                        <p:cTn id="31" dur="170"/>
                                        <p:tgtEl>
                                          <p:spTgt spid="15"/>
                                        </p:tgtEl>
                                        <p:attrNameLst>
                                          <p:attrName>style.color</p:attrName>
                                        </p:attrNameLst>
                                      </p:cBhvr>
                                      <p:tavLst>
                                        <p:tav tm="0">
                                          <p:val>
                                            <p:clrVal>
                                              <a:schemeClr val="accent2"/>
                                            </p:clrVal>
                                          </p:val>
                                        </p:tav>
                                        <p:tav tm="50000">
                                          <p:val>
                                            <p:clrVal>
                                              <a:schemeClr val="hlink"/>
                                            </p:clrVal>
                                          </p:val>
                                        </p:tav>
                                      </p:tavLst>
                                    </p:anim>
                                    <p:anim calcmode="discrete" valueType="clr">
                                      <p:cBhvr>
                                        <p:cTn id="32" dur="170"/>
                                        <p:tgtEl>
                                          <p:spTgt spid="15"/>
                                        </p:tgtEl>
                                        <p:attrNameLst>
                                          <p:attrName>fillcolor</p:attrName>
                                        </p:attrNameLst>
                                      </p:cBhvr>
                                      <p:tavLst>
                                        <p:tav tm="0">
                                          <p:val>
                                            <p:clrVal>
                                              <a:schemeClr val="accent2"/>
                                            </p:clrVal>
                                          </p:val>
                                        </p:tav>
                                        <p:tav tm="50000">
                                          <p:val>
                                            <p:clrVal>
                                              <a:schemeClr val="hlink"/>
                                            </p:clrVal>
                                          </p:val>
                                        </p:tav>
                                      </p:tavLst>
                                    </p:anim>
                                    <p:set>
                                      <p:cBhvr>
                                        <p:cTn id="33" dur="170"/>
                                        <p:tgtEl>
                                          <p:spTgt spid="15"/>
                                        </p:tgtEl>
                                        <p:attrNameLst>
                                          <p:attrName>fill.type</p:attrName>
                                        </p:attrNameLst>
                                      </p:cBhvr>
                                      <p:to>
                                        <p:strVal val="solid"/>
                                      </p:to>
                                    </p:set>
                                  </p:childTnLst>
                                </p:cTn>
                              </p:par>
                            </p:childTnLst>
                          </p:cTn>
                        </p:par>
                        <p:par>
                          <p:cTn id="34" fill="hold">
                            <p:stCondLst>
                              <p:cond delay="12650"/>
                            </p:stCondLst>
                            <p:childTnLst>
                              <p:par>
                                <p:cTn id="35" presetID="42" presetClass="entr" presetSubtype="0"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1000"/>
                                        <p:tgtEl>
                                          <p:spTgt spid="16"/>
                                        </p:tgtEl>
                                      </p:cBhvr>
                                    </p:animEffect>
                                    <p:anim calcmode="lin" valueType="num">
                                      <p:cBhvr>
                                        <p:cTn id="38" dur="1000" fill="hold"/>
                                        <p:tgtEl>
                                          <p:spTgt spid="16"/>
                                        </p:tgtEl>
                                        <p:attrNameLst>
                                          <p:attrName>ppt_x</p:attrName>
                                        </p:attrNameLst>
                                      </p:cBhvr>
                                      <p:tavLst>
                                        <p:tav tm="0">
                                          <p:val>
                                            <p:strVal val="#ppt_x"/>
                                          </p:val>
                                        </p:tav>
                                        <p:tav tm="100000">
                                          <p:val>
                                            <p:strVal val="#ppt_x"/>
                                          </p:val>
                                        </p:tav>
                                      </p:tavLst>
                                    </p:anim>
                                    <p:anim calcmode="lin" valueType="num">
                                      <p:cBhvr>
                                        <p:cTn id="39" dur="1000" fill="hold"/>
                                        <p:tgtEl>
                                          <p:spTgt spid="16"/>
                                        </p:tgtEl>
                                        <p:attrNameLst>
                                          <p:attrName>ppt_y</p:attrName>
                                        </p:attrNameLst>
                                      </p:cBhvr>
                                      <p:tavLst>
                                        <p:tav tm="0">
                                          <p:val>
                                            <p:strVal val="#ppt_y+.1"/>
                                          </p:val>
                                        </p:tav>
                                        <p:tav tm="100000">
                                          <p:val>
                                            <p:strVal val="#ppt_y"/>
                                          </p:val>
                                        </p:tav>
                                      </p:tavLst>
                                    </p:anim>
                                  </p:childTnLst>
                                </p:cTn>
                              </p:par>
                            </p:childTnLst>
                          </p:cTn>
                        </p:par>
                        <p:par>
                          <p:cTn id="40" fill="hold">
                            <p:stCondLst>
                              <p:cond delay="13650"/>
                            </p:stCondLst>
                            <p:childTnLst>
                              <p:par>
                                <p:cTn id="41" presetID="10" presetClass="entr" presetSubtype="0" fill="hold" nodeType="after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fade">
                                      <p:cBhvr>
                                        <p:cTn id="43" dur="2000"/>
                                        <p:tgtEl>
                                          <p:spTgt spid="18"/>
                                        </p:tgtEl>
                                      </p:cBhvr>
                                    </p:animEffect>
                                  </p:childTnLst>
                                </p:cTn>
                              </p:par>
                              <p:par>
                                <p:cTn id="44" presetID="26" presetClass="emph" presetSubtype="0" repeatCount="indefinite" fill="hold" nodeType="withEffect">
                                  <p:stCondLst>
                                    <p:cond delay="0"/>
                                  </p:stCondLst>
                                  <p:childTnLst>
                                    <p:animEffect transition="out" filter="fade">
                                      <p:cBhvr>
                                        <p:cTn id="45" dur="1000" tmFilter="0, 0; .2, .5; .8, .5; 1, 0"/>
                                        <p:tgtEl>
                                          <p:spTgt spid="18"/>
                                        </p:tgtEl>
                                      </p:cBhvr>
                                    </p:animEffect>
                                    <p:animScale>
                                      <p:cBhvr>
                                        <p:cTn id="46" dur="500" autoRev="1" fill="hold"/>
                                        <p:tgtEl>
                                          <p:spTgt spid="18"/>
                                        </p:tgtEl>
                                      </p:cBhvr>
                                      <p:by x="105000" y="105000"/>
                                    </p:animScale>
                                  </p:childTnLst>
                                </p:cTn>
                              </p:par>
                              <p:par>
                                <p:cTn id="47" presetID="42" presetClass="entr" presetSubtype="0" fill="hold"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1000"/>
                                        <p:tgtEl>
                                          <p:spTgt spid="17"/>
                                        </p:tgtEl>
                                      </p:cBhvr>
                                    </p:animEffect>
                                    <p:anim calcmode="lin" valueType="num">
                                      <p:cBhvr>
                                        <p:cTn id="50" dur="1000" fill="hold"/>
                                        <p:tgtEl>
                                          <p:spTgt spid="17"/>
                                        </p:tgtEl>
                                        <p:attrNameLst>
                                          <p:attrName>ppt_x</p:attrName>
                                        </p:attrNameLst>
                                      </p:cBhvr>
                                      <p:tavLst>
                                        <p:tav tm="0">
                                          <p:val>
                                            <p:strVal val="#ppt_x"/>
                                          </p:val>
                                        </p:tav>
                                        <p:tav tm="100000">
                                          <p:val>
                                            <p:strVal val="#ppt_x"/>
                                          </p:val>
                                        </p:tav>
                                      </p:tavLst>
                                    </p:anim>
                                    <p:anim calcmode="lin" valueType="num">
                                      <p:cBhvr>
                                        <p:cTn id="5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5" grpId="0"/>
      <p:bldP spid="16"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14" name="矩形 13"/>
          <p:cNvSpPr/>
          <p:nvPr userDrawn="1"/>
        </p:nvSpPr>
        <p:spPr>
          <a:xfrm>
            <a:off x="0" y="6669360"/>
            <a:ext cx="12188827" cy="188640"/>
          </a:xfrm>
          <a:prstGeom prst="rect">
            <a:avLst/>
          </a:prstGeom>
          <a:gradFill>
            <a:gsLst>
              <a:gs pos="0">
                <a:srgbClr val="333134"/>
              </a:gs>
              <a:gs pos="74000">
                <a:srgbClr val="39373A"/>
              </a:gs>
              <a:gs pos="83000">
                <a:srgbClr val="373538"/>
              </a:gs>
              <a:gs pos="100000">
                <a:srgbClr val="363436"/>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5" name="矩形 14"/>
          <p:cNvSpPr/>
          <p:nvPr userDrawn="1"/>
        </p:nvSpPr>
        <p:spPr>
          <a:xfrm>
            <a:off x="0" y="0"/>
            <a:ext cx="12188827" cy="364502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0066FF"/>
              </a:solidFill>
            </a:endParaRPr>
          </a:p>
        </p:txBody>
      </p:sp>
      <p:sp>
        <p:nvSpPr>
          <p:cNvPr id="16" name="标题 1"/>
          <p:cNvSpPr txBox="1">
            <a:spLocks noChangeArrowheads="1"/>
          </p:cNvSpPr>
          <p:nvPr userDrawn="1"/>
        </p:nvSpPr>
        <p:spPr>
          <a:xfrm>
            <a:off x="4223181" y="1886968"/>
            <a:ext cx="7556903" cy="1470025"/>
          </a:xfrm>
          <a:prstGeom prst="rect">
            <a:avLst/>
          </a:prstGeom>
          <a:ln/>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7200" dirty="0" smtClean="0">
                <a:solidFill>
                  <a:schemeClr val="bg1"/>
                </a:solidFill>
                <a:effectLst>
                  <a:reflection blurRad="6350" stA="55000" endA="300" endPos="45500" dir="5400000" sy="-100000" algn="bl" rotWithShape="0"/>
                </a:effectLst>
                <a:latin typeface="Broadway" pitchFamily="82" charset="0"/>
                <a:sym typeface="Impact" pitchFamily="34" charset="0"/>
              </a:rPr>
              <a:t>Thank </a:t>
            </a:r>
            <a:r>
              <a:rPr lang="en-US" altLang="zh-CN" sz="7200" dirty="0" smtClean="0">
                <a:solidFill>
                  <a:schemeClr val="bg1"/>
                </a:solidFill>
                <a:effectLst>
                  <a:reflection blurRad="6350" stA="55000" endA="300" endPos="45500" dir="5400000" sy="-100000" algn="bl" rotWithShape="0"/>
                </a:effectLst>
                <a:latin typeface="Broadway" pitchFamily="82" charset="0"/>
                <a:sym typeface="Impact" pitchFamily="34" charset="0"/>
              </a:rPr>
              <a:t>You</a:t>
            </a:r>
            <a:endParaRPr lang="zh-CN" altLang="en-US" sz="3200" dirty="0">
              <a:solidFill>
                <a:schemeClr val="bg1"/>
              </a:solidFill>
              <a:effectLst>
                <a:reflection blurRad="6350" stA="55000" endA="300" endPos="45500" dir="5400000" sy="-100000" algn="bl" rotWithShape="0"/>
              </a:effectLst>
              <a:latin typeface="Broadway" pitchFamily="82" charset="0"/>
            </a:endParaRPr>
          </a:p>
        </p:txBody>
      </p:sp>
      <p:pic>
        <p:nvPicPr>
          <p:cNvPr id="24" name="Picture 6" descr="C:\Documents and Settings\tdz\桌面\未标题-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52003" y="3927442"/>
            <a:ext cx="349230" cy="396000"/>
          </a:xfrm>
          <a:prstGeom prst="rect">
            <a:avLst/>
          </a:prstGeom>
          <a:noFill/>
          <a:extLst>
            <a:ext uri="{909E8E84-426E-40DD-AFC4-6F175D3DCCD1}">
              <a14:hiddenFill xmlns:a14="http://schemas.microsoft.com/office/drawing/2010/main">
                <a:solidFill>
                  <a:srgbClr val="FFFFFF"/>
                </a:solidFill>
              </a14:hiddenFill>
            </a:ext>
          </a:extLst>
        </p:spPr>
      </p:pic>
      <p:sp>
        <p:nvSpPr>
          <p:cNvPr id="25" name="Text Box 54"/>
          <p:cNvSpPr txBox="1">
            <a:spLocks noChangeArrowheads="1"/>
          </p:cNvSpPr>
          <p:nvPr userDrawn="1"/>
        </p:nvSpPr>
        <p:spPr bwMode="auto">
          <a:xfrm>
            <a:off x="5911362" y="3949825"/>
            <a:ext cx="3279371" cy="351234"/>
          </a:xfrm>
          <a:prstGeom prst="rect">
            <a:avLst/>
          </a:prstGeom>
          <a:noFill/>
          <a:ln w="9525">
            <a:noFill/>
            <a:miter lim="800000"/>
            <a:headEnd/>
            <a:tailEnd/>
          </a:ln>
        </p:spPr>
        <p:txBody>
          <a:bodyPr lIns="91417" tIns="45708" rIns="91417" bIns="45708" anchor="ctr"/>
          <a:lstStyle/>
          <a:p>
            <a:pPr marL="0" algn="l" defTabSz="914400" rtl="0" eaLnBrk="1" fontAlgn="base" latinLnBrk="0" hangingPunct="1">
              <a:spcBef>
                <a:spcPct val="50000"/>
              </a:spcBef>
              <a:spcAft>
                <a:spcPct val="0"/>
              </a:spcAft>
            </a:pPr>
            <a:r>
              <a:rPr lang="en-US" altLang="zh-CN" sz="2000" kern="1200" dirty="0" smtClean="0">
                <a:solidFill>
                  <a:schemeClr val="tx1">
                    <a:lumMod val="65000"/>
                    <a:lumOff val="35000"/>
                  </a:schemeClr>
                </a:solidFill>
                <a:latin typeface="微软雅黑" pitchFamily="34" charset="-122"/>
                <a:ea typeface="微软雅黑" pitchFamily="34" charset="-122"/>
                <a:cs typeface="+mn-cs"/>
              </a:rPr>
              <a:t>yangsen0310@qq.com</a:t>
            </a:r>
            <a:endParaRPr lang="en-US" altLang="zh-CN" sz="2000" kern="1200" dirty="0">
              <a:solidFill>
                <a:schemeClr val="tx1">
                  <a:lumMod val="65000"/>
                  <a:lumOff val="35000"/>
                </a:schemeClr>
              </a:solidFill>
              <a:latin typeface="微软雅黑" pitchFamily="34" charset="-122"/>
              <a:ea typeface="微软雅黑" pitchFamily="34" charset="-122"/>
              <a:cs typeface="+mn-cs"/>
            </a:endParaRPr>
          </a:p>
        </p:txBody>
      </p:sp>
      <p:pic>
        <p:nvPicPr>
          <p:cNvPr id="3" name="图片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46697" y="1624162"/>
            <a:ext cx="2877478" cy="3965078"/>
          </a:xfrm>
          <a:prstGeom prst="rect">
            <a:avLst/>
          </a:prstGeom>
        </p:spPr>
      </p:pic>
    </p:spTree>
    <p:extLst>
      <p:ext uri="{BB962C8B-B14F-4D97-AF65-F5344CB8AC3E}">
        <p14:creationId xmlns:p14="http://schemas.microsoft.com/office/powerpoint/2010/main" val="34196314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0" presetClass="path" presetSubtype="0" accel="50000" decel="50000" fill="hold" grpId="1" nodeType="withEffect">
                                  <p:stCondLst>
                                    <p:cond delay="0"/>
                                  </p:stCondLst>
                                  <p:childTnLst>
                                    <p:animMotion origin="layout" path="M 3.30643E-7 -1.19861 L 3.30643E-7 2.59259E-6 L 0.00039 -0.12153 L 3.30643E-7 2.59259E-6 " pathEditMode="relative" rAng="0" ptsTypes="AAAA">
                                      <p:cBhvr>
                                        <p:cTn id="8" dur="600" fill="hold"/>
                                        <p:tgtEl>
                                          <p:spTgt spid="16"/>
                                        </p:tgtEl>
                                        <p:attrNameLst>
                                          <p:attrName>ppt_x</p:attrName>
                                          <p:attrName>ppt_y</p:attrName>
                                        </p:attrNameLst>
                                      </p:cBhvr>
                                      <p:rCtr x="13" y="59931"/>
                                    </p:animMotion>
                                  </p:childTnLst>
                                </p:cTn>
                              </p:par>
                            </p:childTnLst>
                          </p:cTn>
                        </p:par>
                        <p:par>
                          <p:cTn id="9" fill="hold">
                            <p:stCondLst>
                              <p:cond delay="600"/>
                            </p:stCondLst>
                            <p:childTnLst>
                              <p:par>
                                <p:cTn id="10" presetID="10" presetClass="entr" presetSubtype="0" fill="hold" nodeType="after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par>
                          <p:cTn id="13" fill="hold">
                            <p:stCondLst>
                              <p:cond delay="1100"/>
                            </p:stCondLst>
                            <p:childTnLst>
                              <p:par>
                                <p:cTn id="14" presetID="22" presetClass="entr" presetSubtype="8" fill="hold" grpId="0" nodeType="after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wipe(left)">
                                      <p:cBhvr>
                                        <p:cTn id="1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25"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560134" name="Picture 6" descr="1"/>
          <p:cNvPicPr>
            <a:picLocks noChangeAspect="1" noChangeArrowheads="1"/>
          </p:cNvPicPr>
          <p:nvPr userDrawn="1"/>
        </p:nvPicPr>
        <p:blipFill>
          <a:blip r:embed="rId2" cstate="print"/>
          <a:srcRect/>
          <a:stretch>
            <a:fillRect/>
          </a:stretch>
        </p:blipFill>
        <p:spPr bwMode="auto">
          <a:xfrm>
            <a:off x="0" y="0"/>
            <a:ext cx="12192000" cy="6858000"/>
          </a:xfrm>
          <a:prstGeom prst="rect">
            <a:avLst/>
          </a:prstGeom>
          <a:noFill/>
        </p:spPr>
      </p:pic>
    </p:spTree>
    <p:extLst>
      <p:ext uri="{BB962C8B-B14F-4D97-AF65-F5344CB8AC3E}">
        <p14:creationId xmlns:p14="http://schemas.microsoft.com/office/powerpoint/2010/main" val="533385907"/>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90230093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14646199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2_自定义版式">
    <p:spTree>
      <p:nvGrpSpPr>
        <p:cNvPr id="1" name=""/>
        <p:cNvGrpSpPr/>
        <p:nvPr/>
      </p:nvGrpSpPr>
      <p:grpSpPr>
        <a:xfrm>
          <a:off x="0" y="0"/>
          <a:ext cx="0" cy="0"/>
          <a:chOff x="0" y="0"/>
          <a:chExt cx="0" cy="0"/>
        </a:xfrm>
      </p:grpSpPr>
      <p:sp>
        <p:nvSpPr>
          <p:cNvPr id="42" name="矩形 42"/>
          <p:cNvSpPr/>
          <p:nvPr userDrawn="1"/>
        </p:nvSpPr>
        <p:spPr>
          <a:xfrm>
            <a:off x="9550585" y="0"/>
            <a:ext cx="1850061" cy="117476"/>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sz="1800"/>
          </a:p>
        </p:txBody>
      </p:sp>
      <p:cxnSp>
        <p:nvCxnSpPr>
          <p:cNvPr id="4" name="直接连接符 3"/>
          <p:cNvCxnSpPr/>
          <p:nvPr userDrawn="1"/>
        </p:nvCxnSpPr>
        <p:spPr>
          <a:xfrm>
            <a:off x="9550585" y="555988"/>
            <a:ext cx="1850061" cy="0"/>
          </a:xfrm>
          <a:prstGeom prst="line">
            <a:avLst/>
          </a:prstGeom>
          <a:ln>
            <a:solidFill>
              <a:srgbClr val="D24726"/>
            </a:solidFill>
          </a:ln>
        </p:spPr>
        <p:style>
          <a:lnRef idx="1">
            <a:schemeClr val="accent1"/>
          </a:lnRef>
          <a:fillRef idx="0">
            <a:schemeClr val="accent1"/>
          </a:fillRef>
          <a:effectRef idx="0">
            <a:schemeClr val="accent1"/>
          </a:effectRef>
          <a:fontRef idx="minor">
            <a:schemeClr val="tx1"/>
          </a:fontRef>
        </p:style>
      </p:cxnSp>
      <p:sp>
        <p:nvSpPr>
          <p:cNvPr id="29" name="矩形 28"/>
          <p:cNvSpPr/>
          <p:nvPr userDrawn="1"/>
        </p:nvSpPr>
        <p:spPr>
          <a:xfrm>
            <a:off x="9928903" y="186656"/>
            <a:ext cx="1093426" cy="369332"/>
          </a:xfrm>
          <a:prstGeom prst="rect">
            <a:avLst/>
          </a:prstGeom>
        </p:spPr>
        <p:txBody>
          <a:bodyPr/>
          <a:lstStyle/>
          <a:p>
            <a:pPr algn="ctr">
              <a:defRPr/>
            </a:pPr>
            <a:r>
              <a:rPr lang="en-US" altLang="zh-CN" sz="1600" dirty="0" smtClean="0">
                <a:solidFill>
                  <a:schemeClr val="tx1">
                    <a:lumMod val="75000"/>
                    <a:lumOff val="25000"/>
                  </a:schemeClr>
                </a:solidFill>
                <a:latin typeface="微软雅黑" pitchFamily="34" charset="-122"/>
                <a:ea typeface="微软雅黑" pitchFamily="34" charset="-122"/>
              </a:rPr>
              <a:t>Page</a:t>
            </a:r>
            <a:r>
              <a:rPr lang="zh-CN" altLang="en-US" sz="1600" dirty="0" smtClean="0">
                <a:solidFill>
                  <a:schemeClr val="tx1">
                    <a:lumMod val="75000"/>
                    <a:lumOff val="25000"/>
                  </a:schemeClr>
                </a:solidFill>
                <a:latin typeface="微软雅黑" pitchFamily="34" charset="-122"/>
                <a:ea typeface="微软雅黑" pitchFamily="34" charset="-122"/>
              </a:rPr>
              <a:t>  </a:t>
            </a:r>
            <a:fld id="{2EEF1883-7A0E-4F66-9932-E581691AD397}" type="slidenum">
              <a:rPr lang="zh-CN" altLang="en-US" sz="1600" smtClean="0">
                <a:solidFill>
                  <a:schemeClr val="tx1">
                    <a:lumMod val="75000"/>
                    <a:lumOff val="25000"/>
                  </a:schemeClr>
                </a:solidFill>
              </a:rPr>
              <a:pPr algn="ctr">
                <a:defRPr/>
              </a:pPr>
              <a:t>‹#›</a:t>
            </a:fld>
            <a:endParaRPr lang="zh-CN" altLang="en-US" sz="16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6924693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4418" y="981075"/>
            <a:ext cx="5369983" cy="5373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981075"/>
            <a:ext cx="5369984" cy="5373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078177748"/>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94790732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8593433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743330"/>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292464463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4099322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07672875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2851" y="115889"/>
            <a:ext cx="2734733" cy="623887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4418" y="115889"/>
            <a:ext cx="8005233" cy="623887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402598058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自定义版式">
    <p:spTree>
      <p:nvGrpSpPr>
        <p:cNvPr id="1" name=""/>
        <p:cNvGrpSpPr/>
        <p:nvPr/>
      </p:nvGrpSpPr>
      <p:grpSpPr>
        <a:xfrm>
          <a:off x="0" y="0"/>
          <a:ext cx="0" cy="0"/>
          <a:chOff x="0" y="0"/>
          <a:chExt cx="0" cy="0"/>
        </a:xfrm>
      </p:grpSpPr>
      <p:sp>
        <p:nvSpPr>
          <p:cNvPr id="22" name="矩形 42"/>
          <p:cNvSpPr/>
          <p:nvPr userDrawn="1"/>
        </p:nvSpPr>
        <p:spPr>
          <a:xfrm>
            <a:off x="9550585" y="0"/>
            <a:ext cx="1850061" cy="117476"/>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sz="1800"/>
          </a:p>
        </p:txBody>
      </p:sp>
      <p:sp>
        <p:nvSpPr>
          <p:cNvPr id="28" name="矩形 27"/>
          <p:cNvSpPr/>
          <p:nvPr userDrawn="1"/>
        </p:nvSpPr>
        <p:spPr>
          <a:xfrm>
            <a:off x="9928903" y="186656"/>
            <a:ext cx="1093426" cy="369332"/>
          </a:xfrm>
          <a:prstGeom prst="rect">
            <a:avLst/>
          </a:prstGeom>
        </p:spPr>
        <p:txBody>
          <a:bodyPr/>
          <a:lstStyle/>
          <a:p>
            <a:pPr algn="ctr">
              <a:defRPr/>
            </a:pPr>
            <a:r>
              <a:rPr lang="en-US" altLang="zh-CN" sz="1600" dirty="0" smtClean="0">
                <a:solidFill>
                  <a:schemeClr val="tx1">
                    <a:lumMod val="75000"/>
                    <a:lumOff val="25000"/>
                  </a:schemeClr>
                </a:solidFill>
                <a:latin typeface="微软雅黑" pitchFamily="34" charset="-122"/>
                <a:ea typeface="微软雅黑" pitchFamily="34" charset="-122"/>
              </a:rPr>
              <a:t>Page</a:t>
            </a:r>
            <a:r>
              <a:rPr lang="zh-CN" altLang="en-US" sz="1600" dirty="0" smtClean="0">
                <a:solidFill>
                  <a:schemeClr val="tx1">
                    <a:lumMod val="75000"/>
                    <a:lumOff val="25000"/>
                  </a:schemeClr>
                </a:solidFill>
                <a:latin typeface="微软雅黑" pitchFamily="34" charset="-122"/>
                <a:ea typeface="微软雅黑" pitchFamily="34" charset="-122"/>
              </a:rPr>
              <a:t>  </a:t>
            </a:r>
            <a:fld id="{2EEF1883-7A0E-4F66-9932-E581691AD397}" type="slidenum">
              <a:rPr lang="zh-CN" altLang="en-US" sz="1600" smtClean="0">
                <a:solidFill>
                  <a:schemeClr val="tx1">
                    <a:lumMod val="75000"/>
                    <a:lumOff val="25000"/>
                  </a:schemeClr>
                </a:solidFill>
              </a:rPr>
              <a:pPr algn="ctr">
                <a:defRPr/>
              </a:pPr>
              <a:t>‹#›</a:t>
            </a:fld>
            <a:endParaRPr lang="zh-CN" altLang="en-US" sz="1600" dirty="0">
              <a:solidFill>
                <a:schemeClr val="tx1">
                  <a:lumMod val="75000"/>
                  <a:lumOff val="25000"/>
                </a:schemeClr>
              </a:solidFill>
              <a:latin typeface="微软雅黑" pitchFamily="34" charset="-122"/>
              <a:ea typeface="微软雅黑" pitchFamily="34" charset="-122"/>
            </a:endParaRPr>
          </a:p>
        </p:txBody>
      </p:sp>
      <p:cxnSp>
        <p:nvCxnSpPr>
          <p:cNvPr id="29" name="直接连接符 28"/>
          <p:cNvCxnSpPr/>
          <p:nvPr userDrawn="1"/>
        </p:nvCxnSpPr>
        <p:spPr>
          <a:xfrm>
            <a:off x="9550585" y="555988"/>
            <a:ext cx="1850061" cy="0"/>
          </a:xfrm>
          <a:prstGeom prst="line">
            <a:avLst/>
          </a:prstGeom>
          <a:ln>
            <a:solidFill>
              <a:srgbClr val="D24726"/>
            </a:solidFill>
          </a:ln>
        </p:spPr>
        <p:style>
          <a:lnRef idx="1">
            <a:schemeClr val="accent1"/>
          </a:lnRef>
          <a:fillRef idx="0">
            <a:schemeClr val="accent1"/>
          </a:fillRef>
          <a:effectRef idx="0">
            <a:schemeClr val="accent1"/>
          </a:effectRef>
          <a:fontRef idx="minor">
            <a:schemeClr val="tx1"/>
          </a:fontRef>
        </p:style>
      </p:cxnSp>
      <p:sp>
        <p:nvSpPr>
          <p:cNvPr id="5" name="文本占位符 4"/>
          <p:cNvSpPr>
            <a:spLocks noGrp="1"/>
          </p:cNvSpPr>
          <p:nvPr>
            <p:ph type="body" sz="quarter" idx="10" hasCustomPrompt="1"/>
          </p:nvPr>
        </p:nvSpPr>
        <p:spPr>
          <a:xfrm>
            <a:off x="550863" y="981075"/>
            <a:ext cx="1873250" cy="647700"/>
          </a:xfrm>
          <a:prstGeom prst="rect">
            <a:avLst/>
          </a:prstGeom>
        </p:spPr>
        <p:txBody>
          <a:bodyPr/>
          <a:lstStyle>
            <a:lvl1pPr>
              <a:defRPr sz="2000">
                <a:solidFill>
                  <a:srgbClr val="FF0000"/>
                </a:solidFill>
                <a:latin typeface="微软雅黑" panose="020B0503020204020204" pitchFamily="34" charset="-122"/>
                <a:ea typeface="微软雅黑" panose="020B0503020204020204" pitchFamily="34" charset="-122"/>
              </a:defRPr>
            </a:lvl1pPr>
          </a:lstStyle>
          <a:p>
            <a:pPr lvl="0"/>
            <a:r>
              <a:rPr lang="en-US" altLang="zh-CN" dirty="0" smtClean="0"/>
              <a:t>1</a:t>
            </a:r>
            <a:endParaRPr lang="zh-CN" altLang="en-US" dirty="0"/>
          </a:p>
        </p:txBody>
      </p:sp>
      <p:sp>
        <p:nvSpPr>
          <p:cNvPr id="9" name="图片占位符 8"/>
          <p:cNvSpPr>
            <a:spLocks noGrp="1"/>
          </p:cNvSpPr>
          <p:nvPr>
            <p:ph type="pic" sz="quarter" idx="11"/>
          </p:nvPr>
        </p:nvSpPr>
        <p:spPr>
          <a:xfrm>
            <a:off x="1271588" y="3068638"/>
            <a:ext cx="1295400" cy="1944687"/>
          </a:xfrm>
          <a:prstGeom prst="rect">
            <a:avLst/>
          </a:prstGeom>
        </p:spPr>
        <p:txBody>
          <a:bodyPr/>
          <a:lstStyle/>
          <a:p>
            <a:endParaRPr lang="zh-CN" altLang="en-US"/>
          </a:p>
        </p:txBody>
      </p:sp>
      <p:sp>
        <p:nvSpPr>
          <p:cNvPr id="11" name="文本占位符 10"/>
          <p:cNvSpPr>
            <a:spLocks noGrp="1"/>
          </p:cNvSpPr>
          <p:nvPr>
            <p:ph type="body" sz="quarter" idx="12"/>
          </p:nvPr>
        </p:nvSpPr>
        <p:spPr>
          <a:xfrm>
            <a:off x="3648075" y="1989138"/>
            <a:ext cx="7848600" cy="4319587"/>
          </a:xfrm>
          <a:prstGeom prst="rect">
            <a:avLst/>
          </a:prstGeom>
        </p:spPr>
        <p:txBody>
          <a:bodyPr/>
          <a:lstStyle>
            <a:lvl1pPr marL="342900" indent="-342900">
              <a:defRPr lang="zh-CN" altLang="en-US" sz="2000" kern="1200" dirty="0">
                <a:solidFill>
                  <a:schemeClr val="tx1"/>
                </a:solidFill>
                <a:latin typeface="+mn-ea"/>
                <a:ea typeface="+mn-ea"/>
                <a:cs typeface="+mn-cs"/>
              </a:defRPr>
            </a:lvl1pPr>
            <a:lvl2pPr marL="342900" indent="-342900">
              <a:defRPr/>
            </a:lvl2pPr>
            <a:lvl3pPr marL="342900" indent="-342900">
              <a:defRPr/>
            </a:lvl3pPr>
            <a:lvl4pPr marL="342900" indent="-342900">
              <a:defRPr/>
            </a:lvl4pPr>
            <a:lvl5pPr marL="342900" indent="-342900">
              <a:defRPr/>
            </a:lvl5pPr>
          </a:lstStyle>
          <a:p>
            <a:pPr marL="342900" lvl="0" indent="-342900" algn="l" defTabSz="914400" rtl="0" eaLnBrk="1" latinLnBrk="0" hangingPunct="1">
              <a:spcBef>
                <a:spcPct val="20000"/>
              </a:spcBef>
              <a:buFont typeface="Arial" pitchFamily="34" charset="0"/>
              <a:buChar char="•"/>
            </a:pPr>
            <a:r>
              <a:rPr lang="zh-CN" altLang="en-US" dirty="0" smtClean="0"/>
              <a:t>单击此处编辑母版文本样式</a:t>
            </a:r>
          </a:p>
        </p:txBody>
      </p:sp>
    </p:spTree>
    <p:extLst>
      <p:ext uri="{BB962C8B-B14F-4D97-AF65-F5344CB8AC3E}">
        <p14:creationId xmlns:p14="http://schemas.microsoft.com/office/powerpoint/2010/main" val="29156352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13" name="TextBox 4"/>
          <p:cNvSpPr txBox="1"/>
          <p:nvPr userDrawn="1"/>
        </p:nvSpPr>
        <p:spPr>
          <a:xfrm>
            <a:off x="479376" y="692696"/>
            <a:ext cx="1944216" cy="553998"/>
          </a:xfrm>
          <a:prstGeom prst="rect">
            <a:avLst/>
          </a:prstGeom>
          <a:noFill/>
        </p:spPr>
        <p:txBody>
          <a:bodyPr wrap="square">
            <a:spAutoFit/>
          </a:bodyPr>
          <a:lstStyle/>
          <a:p>
            <a:pPr algn="l">
              <a:spcBef>
                <a:spcPts val="400"/>
              </a:spcBef>
              <a:spcAft>
                <a:spcPts val="300"/>
              </a:spcAft>
              <a:defRPr/>
            </a:pPr>
            <a:r>
              <a:rPr lang="en-US" altLang="zh-CN" sz="3000" b="0" dirty="0" smtClean="0">
                <a:solidFill>
                  <a:schemeClr val="bg1"/>
                </a:solidFill>
                <a:latin typeface="微软雅黑" pitchFamily="34" charset="-122"/>
                <a:ea typeface="微软雅黑" pitchFamily="34" charset="-122"/>
              </a:rPr>
              <a:t>Abstract</a:t>
            </a:r>
            <a:endParaRPr lang="en-US" altLang="zh-CN" sz="3000" b="0" dirty="0" smtClean="0">
              <a:solidFill>
                <a:schemeClr val="bg1"/>
              </a:solidFill>
              <a:latin typeface="华康俪金黑W8(P)" pitchFamily="34" charset="-122"/>
              <a:ea typeface="华康俪金黑W8(P)" pitchFamily="34" charset="-122"/>
            </a:endParaRPr>
          </a:p>
        </p:txBody>
      </p:sp>
      <p:sp>
        <p:nvSpPr>
          <p:cNvPr id="2" name="文本框 1"/>
          <p:cNvSpPr txBox="1"/>
          <p:nvPr userDrawn="1"/>
        </p:nvSpPr>
        <p:spPr>
          <a:xfrm>
            <a:off x="11332564" y="55463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2212301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 name="TextBox 4"/>
          <p:cNvSpPr txBox="1"/>
          <p:nvPr userDrawn="1"/>
        </p:nvSpPr>
        <p:spPr>
          <a:xfrm>
            <a:off x="685861" y="329689"/>
            <a:ext cx="1583350" cy="1277273"/>
          </a:xfrm>
          <a:prstGeom prst="rect">
            <a:avLst/>
          </a:prstGeom>
          <a:noFill/>
        </p:spPr>
        <p:txBody>
          <a:bodyPr wrap="square">
            <a:spAutoFit/>
          </a:bodyPr>
          <a:lstStyle/>
          <a:p>
            <a:pPr algn="l">
              <a:spcBef>
                <a:spcPts val="400"/>
              </a:spcBef>
              <a:spcAft>
                <a:spcPts val="300"/>
              </a:spcAft>
              <a:defRPr/>
            </a:pPr>
            <a:r>
              <a:rPr lang="zh-CN" altLang="en-US" sz="1600" b="0" dirty="0" smtClean="0">
                <a:solidFill>
                  <a:schemeClr val="bg1"/>
                </a:solidFill>
                <a:latin typeface="微软雅黑" pitchFamily="34" charset="-122"/>
                <a:ea typeface="微软雅黑" pitchFamily="34" charset="-122"/>
              </a:rPr>
              <a:t>第二章  </a:t>
            </a:r>
            <a:endParaRPr lang="en-US" altLang="zh-CN" sz="1600" b="0" dirty="0" smtClean="0">
              <a:solidFill>
                <a:schemeClr val="bg1"/>
              </a:solidFill>
              <a:latin typeface="微软雅黑" pitchFamily="34" charset="-122"/>
              <a:ea typeface="微软雅黑"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战略管</a:t>
            </a:r>
            <a:endParaRPr lang="en-US" altLang="zh-CN" sz="2800" b="0" dirty="0" smtClean="0">
              <a:solidFill>
                <a:schemeClr val="bg1"/>
              </a:solidFill>
              <a:latin typeface="华康俪金黑W8(P)" pitchFamily="34" charset="-122"/>
              <a:ea typeface="华康俪金黑W8(P)"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理概述</a:t>
            </a:r>
            <a:endParaRPr lang="en-US" altLang="zh-CN" sz="2800" b="0" dirty="0" smtClean="0">
              <a:solidFill>
                <a:schemeClr val="bg1"/>
              </a:solidFill>
              <a:latin typeface="华康俪金黑W8(P)" pitchFamily="34" charset="-122"/>
              <a:ea typeface="华康俪金黑W8(P)" pitchFamily="34" charset="-122"/>
            </a:endParaRPr>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TextBox 4"/>
          <p:cNvSpPr txBox="1"/>
          <p:nvPr userDrawn="1"/>
        </p:nvSpPr>
        <p:spPr>
          <a:xfrm>
            <a:off x="685861" y="329689"/>
            <a:ext cx="1583350" cy="1277273"/>
          </a:xfrm>
          <a:prstGeom prst="rect">
            <a:avLst/>
          </a:prstGeom>
          <a:noFill/>
        </p:spPr>
        <p:txBody>
          <a:bodyPr wrap="square">
            <a:spAutoFit/>
          </a:bodyPr>
          <a:lstStyle/>
          <a:p>
            <a:pPr algn="l">
              <a:spcBef>
                <a:spcPts val="400"/>
              </a:spcBef>
              <a:spcAft>
                <a:spcPts val="300"/>
              </a:spcAft>
              <a:defRPr/>
            </a:pPr>
            <a:r>
              <a:rPr lang="zh-CN" altLang="en-US" sz="1600" b="0" dirty="0" smtClean="0">
                <a:solidFill>
                  <a:schemeClr val="bg1"/>
                </a:solidFill>
                <a:latin typeface="微软雅黑" pitchFamily="34" charset="-122"/>
                <a:ea typeface="微软雅黑" pitchFamily="34" charset="-122"/>
              </a:rPr>
              <a:t>第三章  </a:t>
            </a:r>
            <a:endParaRPr lang="en-US" altLang="zh-CN" sz="1600" b="0" dirty="0" smtClean="0">
              <a:solidFill>
                <a:schemeClr val="bg1"/>
              </a:solidFill>
              <a:latin typeface="微软雅黑" pitchFamily="34" charset="-122"/>
              <a:ea typeface="微软雅黑"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战略管</a:t>
            </a:r>
            <a:endParaRPr lang="en-US" altLang="zh-CN" sz="2800" b="0" dirty="0" smtClean="0">
              <a:solidFill>
                <a:schemeClr val="bg1"/>
              </a:solidFill>
              <a:latin typeface="华康俪金黑W8(P)" pitchFamily="34" charset="-122"/>
              <a:ea typeface="华康俪金黑W8(P)"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理过程</a:t>
            </a:r>
            <a:endParaRPr lang="en-US" altLang="zh-CN" sz="2800" b="0" dirty="0" smtClean="0">
              <a:solidFill>
                <a:schemeClr val="bg1"/>
              </a:solidFill>
              <a:latin typeface="华康俪金黑W8(P)" pitchFamily="34" charset="-122"/>
              <a:ea typeface="华康俪金黑W8(P)" pitchFamily="34" charset="-122"/>
            </a:endParaRPr>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TextBox 4"/>
          <p:cNvSpPr txBox="1"/>
          <p:nvPr userDrawn="1"/>
        </p:nvSpPr>
        <p:spPr>
          <a:xfrm>
            <a:off x="685861" y="329689"/>
            <a:ext cx="1583350" cy="1277273"/>
          </a:xfrm>
          <a:prstGeom prst="rect">
            <a:avLst/>
          </a:prstGeom>
          <a:noFill/>
        </p:spPr>
        <p:txBody>
          <a:bodyPr wrap="square">
            <a:spAutoFit/>
          </a:bodyPr>
          <a:lstStyle/>
          <a:p>
            <a:pPr algn="l">
              <a:spcBef>
                <a:spcPts val="400"/>
              </a:spcBef>
              <a:spcAft>
                <a:spcPts val="300"/>
              </a:spcAft>
              <a:defRPr/>
            </a:pPr>
            <a:r>
              <a:rPr lang="zh-CN" altLang="en-US" sz="1600" b="0" dirty="0" smtClean="0">
                <a:solidFill>
                  <a:schemeClr val="bg1"/>
                </a:solidFill>
                <a:latin typeface="微软雅黑" pitchFamily="34" charset="-122"/>
                <a:ea typeface="微软雅黑" pitchFamily="34" charset="-122"/>
              </a:rPr>
              <a:t>第三章  </a:t>
            </a:r>
            <a:endParaRPr lang="en-US" altLang="zh-CN" sz="1600" b="0" dirty="0" smtClean="0">
              <a:solidFill>
                <a:schemeClr val="bg1"/>
              </a:solidFill>
              <a:latin typeface="微软雅黑" pitchFamily="34" charset="-122"/>
              <a:ea typeface="微软雅黑"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战略管</a:t>
            </a:r>
            <a:endParaRPr lang="en-US" altLang="zh-CN" sz="2800" b="0" dirty="0" smtClean="0">
              <a:solidFill>
                <a:schemeClr val="bg1"/>
              </a:solidFill>
              <a:latin typeface="华康俪金黑W8(P)" pitchFamily="34" charset="-122"/>
              <a:ea typeface="华康俪金黑W8(P)"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理过程</a:t>
            </a:r>
            <a:endParaRPr lang="en-US" altLang="zh-CN" sz="2800" b="0" dirty="0" smtClean="0">
              <a:solidFill>
                <a:schemeClr val="bg1"/>
              </a:solidFill>
              <a:latin typeface="华康俪金黑W8(P)" pitchFamily="34" charset="-122"/>
              <a:ea typeface="华康俪金黑W8(P)" pitchFamily="34" charset="-122"/>
            </a:endParaRPr>
          </a:p>
        </p:txBody>
      </p:sp>
      <p:sp>
        <p:nvSpPr>
          <p:cNvPr id="3" name="TextBox 8"/>
          <p:cNvSpPr txBox="1"/>
          <p:nvPr userDrawn="1"/>
        </p:nvSpPr>
        <p:spPr>
          <a:xfrm>
            <a:off x="2353533" y="404665"/>
            <a:ext cx="6981140" cy="430887"/>
          </a:xfrm>
          <a:prstGeom prst="rect">
            <a:avLst/>
          </a:prstGeom>
          <a:noFill/>
        </p:spPr>
        <p:txBody>
          <a:bodyPr wrap="square" rtlCol="0">
            <a:spAutoFit/>
          </a:bodyPr>
          <a:lstStyle/>
          <a:p>
            <a:r>
              <a:rPr lang="zh-CN" altLang="en-US" sz="2200" dirty="0" smtClean="0">
                <a:solidFill>
                  <a:srgbClr val="5F5E5C"/>
                </a:solidFill>
                <a:latin typeface="华康俪金黑W8(P)" pitchFamily="34" charset="-122"/>
                <a:ea typeface="华康俪金黑W8(P)" pitchFamily="34" charset="-122"/>
              </a:rPr>
              <a:t>第一节</a:t>
            </a:r>
            <a:r>
              <a:rPr lang="en-US" altLang="zh-CN" sz="2200" dirty="0" smtClean="0">
                <a:solidFill>
                  <a:srgbClr val="5F5E5C"/>
                </a:solidFill>
                <a:latin typeface="华康俪金黑W8(P)" pitchFamily="34" charset="-122"/>
                <a:ea typeface="华康俪金黑W8(P)" pitchFamily="34" charset="-122"/>
              </a:rPr>
              <a:t>  </a:t>
            </a:r>
            <a:r>
              <a:rPr lang="zh-CN" altLang="en-US" sz="2200" dirty="0" smtClean="0">
                <a:solidFill>
                  <a:srgbClr val="5F5E5C"/>
                </a:solidFill>
                <a:latin typeface="华康俪金黑W8(P)" pitchFamily="34" charset="-122"/>
                <a:ea typeface="华康俪金黑W8(P)" pitchFamily="34" charset="-122"/>
              </a:rPr>
              <a:t>战略分析（内外部环境及投资组合分析）</a:t>
            </a:r>
            <a:endParaRPr lang="zh-CN" altLang="en-US" sz="2200" dirty="0">
              <a:solidFill>
                <a:srgbClr val="5F5E5C"/>
              </a:solidFill>
              <a:latin typeface="华康俪金黑W8(P)" pitchFamily="34" charset="-122"/>
              <a:ea typeface="华康俪金黑W8(P)" pitchFamily="34" charset="-122"/>
            </a:endParaRPr>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TextBox 4"/>
          <p:cNvSpPr txBox="1"/>
          <p:nvPr userDrawn="1"/>
        </p:nvSpPr>
        <p:spPr>
          <a:xfrm>
            <a:off x="685861" y="329689"/>
            <a:ext cx="1583350" cy="1277273"/>
          </a:xfrm>
          <a:prstGeom prst="rect">
            <a:avLst/>
          </a:prstGeom>
          <a:noFill/>
        </p:spPr>
        <p:txBody>
          <a:bodyPr wrap="square">
            <a:spAutoFit/>
          </a:bodyPr>
          <a:lstStyle/>
          <a:p>
            <a:pPr algn="l">
              <a:spcBef>
                <a:spcPts val="400"/>
              </a:spcBef>
              <a:spcAft>
                <a:spcPts val="300"/>
              </a:spcAft>
              <a:defRPr/>
            </a:pPr>
            <a:r>
              <a:rPr lang="zh-CN" altLang="en-US" sz="1600" b="0" dirty="0" smtClean="0">
                <a:solidFill>
                  <a:schemeClr val="bg1"/>
                </a:solidFill>
                <a:latin typeface="微软雅黑" pitchFamily="34" charset="-122"/>
                <a:ea typeface="微软雅黑" pitchFamily="34" charset="-122"/>
              </a:rPr>
              <a:t>第三章  </a:t>
            </a:r>
            <a:endParaRPr lang="en-US" altLang="zh-CN" sz="1600" b="0" dirty="0" smtClean="0">
              <a:solidFill>
                <a:schemeClr val="bg1"/>
              </a:solidFill>
              <a:latin typeface="微软雅黑" pitchFamily="34" charset="-122"/>
              <a:ea typeface="微软雅黑"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战略管</a:t>
            </a:r>
            <a:endParaRPr lang="en-US" altLang="zh-CN" sz="2800" b="0" dirty="0" smtClean="0">
              <a:solidFill>
                <a:schemeClr val="bg1"/>
              </a:solidFill>
              <a:latin typeface="华康俪金黑W8(P)" pitchFamily="34" charset="-122"/>
              <a:ea typeface="华康俪金黑W8(P)"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理过程</a:t>
            </a:r>
            <a:endParaRPr lang="en-US" altLang="zh-CN" sz="2800" b="0" dirty="0" smtClean="0">
              <a:solidFill>
                <a:schemeClr val="bg1"/>
              </a:solidFill>
              <a:latin typeface="华康俪金黑W8(P)" pitchFamily="34" charset="-122"/>
              <a:ea typeface="华康俪金黑W8(P)" pitchFamily="34" charset="-122"/>
            </a:endParaRPr>
          </a:p>
        </p:txBody>
      </p:sp>
      <p:sp>
        <p:nvSpPr>
          <p:cNvPr id="3" name="TextBox 8"/>
          <p:cNvSpPr txBox="1"/>
          <p:nvPr userDrawn="1"/>
        </p:nvSpPr>
        <p:spPr>
          <a:xfrm>
            <a:off x="2353533" y="404665"/>
            <a:ext cx="7269022" cy="430887"/>
          </a:xfrm>
          <a:prstGeom prst="rect">
            <a:avLst/>
          </a:prstGeom>
          <a:noFill/>
        </p:spPr>
        <p:txBody>
          <a:bodyPr wrap="square" rtlCol="0">
            <a:spAutoFit/>
          </a:bodyPr>
          <a:lstStyle/>
          <a:p>
            <a:r>
              <a:rPr lang="zh-CN" altLang="en-US" sz="2200" dirty="0" smtClean="0">
                <a:solidFill>
                  <a:srgbClr val="5F5E5C"/>
                </a:solidFill>
                <a:latin typeface="华康俪金黑W8(P)" pitchFamily="34" charset="-122"/>
                <a:ea typeface="华康俪金黑W8(P)" pitchFamily="34" charset="-122"/>
              </a:rPr>
              <a:t>第二节</a:t>
            </a:r>
            <a:r>
              <a:rPr lang="en-US" altLang="zh-CN" sz="2200" dirty="0" smtClean="0">
                <a:solidFill>
                  <a:srgbClr val="5F5E5C"/>
                </a:solidFill>
                <a:latin typeface="华康俪金黑W8(P)" pitchFamily="34" charset="-122"/>
                <a:ea typeface="华康俪金黑W8(P)" pitchFamily="34" charset="-122"/>
              </a:rPr>
              <a:t>  </a:t>
            </a:r>
            <a:r>
              <a:rPr lang="zh-CN" altLang="en-US" sz="2200" dirty="0" smtClean="0">
                <a:solidFill>
                  <a:srgbClr val="5F5E5C"/>
                </a:solidFill>
                <a:latin typeface="华康俪金黑W8(P)" pitchFamily="34" charset="-122"/>
                <a:ea typeface="华康俪金黑W8(P)" pitchFamily="34" charset="-122"/>
              </a:rPr>
              <a:t>战略制定（愿景、使命、战略目标、战略选择）</a:t>
            </a:r>
            <a:endParaRPr lang="zh-CN" altLang="en-US" sz="2200" dirty="0">
              <a:solidFill>
                <a:srgbClr val="5F5E5C"/>
              </a:solidFill>
              <a:latin typeface="华康俪金黑W8(P)" pitchFamily="34" charset="-122"/>
              <a:ea typeface="华康俪金黑W8(P)" pitchFamily="34" charset="-122"/>
            </a:endParaRPr>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2" name="TextBox 4"/>
          <p:cNvSpPr txBox="1"/>
          <p:nvPr userDrawn="1"/>
        </p:nvSpPr>
        <p:spPr>
          <a:xfrm>
            <a:off x="685861" y="329689"/>
            <a:ext cx="1583350" cy="1277273"/>
          </a:xfrm>
          <a:prstGeom prst="rect">
            <a:avLst/>
          </a:prstGeom>
          <a:noFill/>
        </p:spPr>
        <p:txBody>
          <a:bodyPr wrap="square">
            <a:spAutoFit/>
          </a:bodyPr>
          <a:lstStyle/>
          <a:p>
            <a:pPr algn="l">
              <a:spcBef>
                <a:spcPts val="400"/>
              </a:spcBef>
              <a:spcAft>
                <a:spcPts val="300"/>
              </a:spcAft>
              <a:defRPr/>
            </a:pPr>
            <a:r>
              <a:rPr lang="zh-CN" altLang="en-US" sz="1600" b="0" dirty="0" smtClean="0">
                <a:solidFill>
                  <a:schemeClr val="bg1"/>
                </a:solidFill>
                <a:latin typeface="微软雅黑" pitchFamily="34" charset="-122"/>
                <a:ea typeface="微软雅黑" pitchFamily="34" charset="-122"/>
              </a:rPr>
              <a:t>第三章  </a:t>
            </a:r>
            <a:endParaRPr lang="en-US" altLang="zh-CN" sz="1600" b="0" dirty="0" smtClean="0">
              <a:solidFill>
                <a:schemeClr val="bg1"/>
              </a:solidFill>
              <a:latin typeface="微软雅黑" pitchFamily="34" charset="-122"/>
              <a:ea typeface="微软雅黑"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战略管</a:t>
            </a:r>
            <a:endParaRPr lang="en-US" altLang="zh-CN" sz="2800" b="0" dirty="0" smtClean="0">
              <a:solidFill>
                <a:schemeClr val="bg1"/>
              </a:solidFill>
              <a:latin typeface="华康俪金黑W8(P)" pitchFamily="34" charset="-122"/>
              <a:ea typeface="华康俪金黑W8(P)" pitchFamily="34" charset="-122"/>
            </a:endParaRPr>
          </a:p>
          <a:p>
            <a:pPr algn="l">
              <a:spcBef>
                <a:spcPts val="0"/>
              </a:spcBef>
              <a:spcAft>
                <a:spcPts val="300"/>
              </a:spcAft>
              <a:defRPr/>
            </a:pPr>
            <a:r>
              <a:rPr lang="zh-CN" altLang="en-US" sz="2800" b="0" dirty="0" smtClean="0">
                <a:solidFill>
                  <a:schemeClr val="bg1"/>
                </a:solidFill>
                <a:latin typeface="华康俪金黑W8(P)" pitchFamily="34" charset="-122"/>
                <a:ea typeface="华康俪金黑W8(P)" pitchFamily="34" charset="-122"/>
              </a:rPr>
              <a:t>理过程</a:t>
            </a:r>
            <a:endParaRPr lang="en-US" altLang="zh-CN" sz="2800" b="0" dirty="0" smtClean="0">
              <a:solidFill>
                <a:schemeClr val="bg1"/>
              </a:solidFill>
              <a:latin typeface="华康俪金黑W8(P)" pitchFamily="34" charset="-122"/>
              <a:ea typeface="华康俪金黑W8(P)" pitchFamily="34" charset="-122"/>
            </a:endParaRPr>
          </a:p>
        </p:txBody>
      </p:sp>
      <p:sp>
        <p:nvSpPr>
          <p:cNvPr id="3" name="TextBox 8"/>
          <p:cNvSpPr txBox="1"/>
          <p:nvPr userDrawn="1"/>
        </p:nvSpPr>
        <p:spPr>
          <a:xfrm>
            <a:off x="2353533" y="404665"/>
            <a:ext cx="3238673" cy="430887"/>
          </a:xfrm>
          <a:prstGeom prst="rect">
            <a:avLst/>
          </a:prstGeom>
          <a:noFill/>
        </p:spPr>
        <p:txBody>
          <a:bodyPr wrap="square" rtlCol="0">
            <a:spAutoFit/>
          </a:bodyPr>
          <a:lstStyle/>
          <a:p>
            <a:r>
              <a:rPr lang="zh-CN" altLang="en-US" sz="2200" dirty="0" smtClean="0">
                <a:solidFill>
                  <a:srgbClr val="5F5E5C"/>
                </a:solidFill>
                <a:latin typeface="华康俪金黑W8(P)" pitchFamily="34" charset="-122"/>
                <a:ea typeface="华康俪金黑W8(P)" pitchFamily="34" charset="-122"/>
              </a:rPr>
              <a:t>第三节</a:t>
            </a:r>
            <a:r>
              <a:rPr lang="en-US" altLang="zh-CN" sz="2200" dirty="0" smtClean="0">
                <a:solidFill>
                  <a:srgbClr val="5F5E5C"/>
                </a:solidFill>
                <a:latin typeface="华康俪金黑W8(P)" pitchFamily="34" charset="-122"/>
                <a:ea typeface="华康俪金黑W8(P)" pitchFamily="34" charset="-122"/>
              </a:rPr>
              <a:t>  </a:t>
            </a:r>
            <a:r>
              <a:rPr lang="zh-CN" altLang="en-US" sz="2200" dirty="0" smtClean="0">
                <a:solidFill>
                  <a:srgbClr val="5F5E5C"/>
                </a:solidFill>
                <a:latin typeface="华康俪金黑W8(P)" pitchFamily="34" charset="-122"/>
                <a:ea typeface="华康俪金黑W8(P)" pitchFamily="34" charset="-122"/>
              </a:rPr>
              <a:t>战略实施</a:t>
            </a:r>
            <a:endParaRPr lang="zh-CN" altLang="en-US" sz="2200" dirty="0">
              <a:solidFill>
                <a:srgbClr val="5F5E5C"/>
              </a:solidFill>
              <a:latin typeface="华康俪金黑W8(P)" pitchFamily="34" charset="-122"/>
              <a:ea typeface="华康俪金黑W8(P)" pitchFamily="34" charset="-122"/>
            </a:endParaRPr>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image" Target="../media/image7.jpeg"/><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8F8"/>
        </a:solidFill>
        <a:effectLst/>
      </p:bgPr>
    </p:bg>
    <p:spTree>
      <p:nvGrpSpPr>
        <p:cNvPr id="1" name=""/>
        <p:cNvGrpSpPr/>
        <p:nvPr/>
      </p:nvGrpSpPr>
      <p:grpSpPr>
        <a:xfrm>
          <a:off x="0" y="0"/>
          <a:ext cx="0" cy="0"/>
          <a:chOff x="0" y="0"/>
          <a:chExt cx="0" cy="0"/>
        </a:xfrm>
      </p:grpSpPr>
      <p:sp>
        <p:nvSpPr>
          <p:cNvPr id="3" name="矩形 2"/>
          <p:cNvSpPr/>
          <p:nvPr userDrawn="1"/>
        </p:nvSpPr>
        <p:spPr>
          <a:xfrm>
            <a:off x="0" y="914326"/>
            <a:ext cx="12192000" cy="1080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nvGrpSpPr>
          <p:cNvPr id="7" name="组合 6"/>
          <p:cNvGrpSpPr/>
          <p:nvPr userDrawn="1"/>
        </p:nvGrpSpPr>
        <p:grpSpPr>
          <a:xfrm>
            <a:off x="410529" y="68326"/>
            <a:ext cx="1799063" cy="1800000"/>
            <a:chOff x="925401" y="3148271"/>
            <a:chExt cx="1800000" cy="1800000"/>
          </a:xfrm>
        </p:grpSpPr>
        <p:sp>
          <p:nvSpPr>
            <p:cNvPr id="8" name="椭圆 7"/>
            <p:cNvSpPr/>
            <p:nvPr userDrawn="1"/>
          </p:nvSpPr>
          <p:spPr>
            <a:xfrm>
              <a:off x="925401" y="3148271"/>
              <a:ext cx="1800000" cy="1800000"/>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椭圆 8"/>
            <p:cNvSpPr/>
            <p:nvPr userDrawn="1"/>
          </p:nvSpPr>
          <p:spPr>
            <a:xfrm>
              <a:off x="1015401" y="3238271"/>
              <a:ext cx="1620000" cy="1620000"/>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6" name="矩形 5"/>
          <p:cNvSpPr/>
          <p:nvPr userDrawn="1"/>
        </p:nvSpPr>
        <p:spPr>
          <a:xfrm>
            <a:off x="10688245" y="467380"/>
            <a:ext cx="1093426" cy="369332"/>
          </a:xfrm>
          <a:prstGeom prst="rect">
            <a:avLst/>
          </a:prstGeom>
        </p:spPr>
        <p:txBody>
          <a:bodyPr/>
          <a:lstStyle/>
          <a:p>
            <a:pPr algn="ctr">
              <a:defRPr/>
            </a:pPr>
            <a:r>
              <a:rPr lang="zh-CN" altLang="en-US" sz="1600" dirty="0">
                <a:solidFill>
                  <a:schemeClr val="tx1">
                    <a:lumMod val="75000"/>
                    <a:lumOff val="25000"/>
                  </a:schemeClr>
                </a:solidFill>
                <a:latin typeface="微软雅黑" pitchFamily="34" charset="-122"/>
                <a:ea typeface="微软雅黑" pitchFamily="34" charset="-122"/>
              </a:rPr>
              <a:t>第 </a:t>
            </a:r>
            <a:fld id="{2EEF1883-7A0E-4F66-9932-E581691AD397}" type="slidenum">
              <a:rPr lang="zh-CN" altLang="en-US" sz="1600">
                <a:solidFill>
                  <a:schemeClr val="tx1">
                    <a:lumMod val="75000"/>
                    <a:lumOff val="25000"/>
                  </a:schemeClr>
                </a:solidFill>
              </a:rPr>
              <a:pPr algn="ctr">
                <a:defRPr/>
              </a:pPr>
              <a:t>‹#›</a:t>
            </a:fld>
            <a:r>
              <a:rPr lang="zh-CN" altLang="en-US" sz="1600" dirty="0">
                <a:solidFill>
                  <a:schemeClr val="tx1">
                    <a:lumMod val="75000"/>
                    <a:lumOff val="25000"/>
                  </a:schemeClr>
                </a:solidFill>
              </a:rPr>
              <a:t>  </a:t>
            </a:r>
            <a:r>
              <a:rPr lang="zh-CN" altLang="en-US" sz="1600" dirty="0">
                <a:solidFill>
                  <a:schemeClr val="tx1">
                    <a:lumMod val="75000"/>
                    <a:lumOff val="25000"/>
                  </a:schemeClr>
                </a:solidFill>
                <a:latin typeface="微软雅黑" pitchFamily="34" charset="-122"/>
                <a:ea typeface="微软雅黑" pitchFamily="34" charset="-122"/>
              </a:rPr>
              <a:t>页</a:t>
            </a:r>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78" r:id="rId4"/>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5" r:id="rId16"/>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59106" name="Picture 2" descr="2-2"/>
          <p:cNvPicPr>
            <a:picLocks noChangeAspect="1" noChangeArrowheads="1"/>
          </p:cNvPicPr>
          <p:nvPr userDrawn="1"/>
        </p:nvPicPr>
        <p:blipFill>
          <a:blip r:embed="rId13" cstate="print"/>
          <a:srcRect/>
          <a:stretch>
            <a:fillRect/>
          </a:stretch>
        </p:blipFill>
        <p:spPr bwMode="auto">
          <a:xfrm>
            <a:off x="0" y="0"/>
            <a:ext cx="12192000" cy="6858000"/>
          </a:xfrm>
          <a:prstGeom prst="rect">
            <a:avLst/>
          </a:prstGeom>
          <a:noFill/>
        </p:spPr>
      </p:pic>
      <p:sp>
        <p:nvSpPr>
          <p:cNvPr id="559107" name="Rectangle 3"/>
          <p:cNvSpPr>
            <a:spLocks noGrp="1" noChangeArrowheads="1"/>
          </p:cNvSpPr>
          <p:nvPr>
            <p:ph type="title"/>
          </p:nvPr>
        </p:nvSpPr>
        <p:spPr bwMode="auto">
          <a:xfrm>
            <a:off x="624418" y="115889"/>
            <a:ext cx="10943167" cy="64928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zh-CN" altLang="en-US" smtClean="0"/>
              <a:t>标题文本样式：微软雅黑</a:t>
            </a:r>
            <a:r>
              <a:rPr lang="en-US" altLang="zh-CN" smtClean="0"/>
              <a:t>/28</a:t>
            </a:r>
            <a:r>
              <a:rPr lang="zh-CN" altLang="en-US" smtClean="0"/>
              <a:t>号  </a:t>
            </a:r>
            <a:r>
              <a:rPr lang="en-US" altLang="zh-CN" smtClean="0"/>
              <a:t>Arial/28pt</a:t>
            </a:r>
          </a:p>
        </p:txBody>
      </p:sp>
      <p:sp>
        <p:nvSpPr>
          <p:cNvPr id="559108" name="Rectangle 4"/>
          <p:cNvSpPr>
            <a:spLocks noGrp="1" noChangeArrowheads="1"/>
          </p:cNvSpPr>
          <p:nvPr>
            <p:ph type="body" idx="1"/>
          </p:nvPr>
        </p:nvSpPr>
        <p:spPr bwMode="auto">
          <a:xfrm>
            <a:off x="624418" y="981075"/>
            <a:ext cx="10943167" cy="53736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smtClean="0"/>
              <a:t>第一级内容文本样式：微软雅黑</a:t>
            </a:r>
            <a:r>
              <a:rPr lang="en-US" altLang="zh-CN" smtClean="0"/>
              <a:t>/20</a:t>
            </a:r>
            <a:r>
              <a:rPr lang="zh-CN" altLang="en-US" smtClean="0"/>
              <a:t>号  </a:t>
            </a:r>
            <a:r>
              <a:rPr lang="en-US" altLang="zh-CN" smtClean="0"/>
              <a:t>Arial/20pt</a:t>
            </a:r>
          </a:p>
          <a:p>
            <a:pPr lvl="1"/>
            <a:r>
              <a:rPr lang="zh-CN" altLang="en-US" smtClean="0"/>
              <a:t>第二级内容文本样式：微软雅黑</a:t>
            </a:r>
            <a:r>
              <a:rPr lang="en-US" altLang="zh-CN" smtClean="0"/>
              <a:t>/18</a:t>
            </a:r>
            <a:r>
              <a:rPr lang="zh-CN" altLang="en-US" smtClean="0"/>
              <a:t>号  </a:t>
            </a:r>
            <a:r>
              <a:rPr lang="en-US" altLang="zh-CN" smtClean="0"/>
              <a:t>Arial/18pt</a:t>
            </a:r>
          </a:p>
          <a:p>
            <a:pPr lvl="2"/>
            <a:r>
              <a:rPr lang="zh-CN" altLang="en-US" smtClean="0"/>
              <a:t>第三级内容文本样式：微软雅黑</a:t>
            </a:r>
            <a:r>
              <a:rPr lang="en-US" altLang="zh-CN" smtClean="0"/>
              <a:t>/16</a:t>
            </a:r>
            <a:r>
              <a:rPr lang="zh-CN" altLang="en-US" smtClean="0"/>
              <a:t>号  </a:t>
            </a:r>
            <a:r>
              <a:rPr lang="en-US" altLang="zh-CN" smtClean="0"/>
              <a:t>Arial/16pt</a:t>
            </a:r>
          </a:p>
          <a:p>
            <a:pPr lvl="3"/>
            <a:r>
              <a:rPr lang="zh-CN" altLang="en-US" smtClean="0"/>
              <a:t>第四级内容文本样式：微软雅黑</a:t>
            </a:r>
            <a:r>
              <a:rPr lang="en-US" altLang="zh-CN" smtClean="0"/>
              <a:t>/14</a:t>
            </a:r>
            <a:r>
              <a:rPr lang="zh-CN" altLang="en-US" smtClean="0"/>
              <a:t>号  </a:t>
            </a:r>
            <a:r>
              <a:rPr lang="en-US" altLang="zh-CN" smtClean="0"/>
              <a:t>Arial/14pt</a:t>
            </a:r>
          </a:p>
          <a:p>
            <a:pPr lvl="4"/>
            <a:r>
              <a:rPr lang="zh-CN" altLang="en-US" smtClean="0"/>
              <a:t>第五级内容文本样式：微软雅黑</a:t>
            </a:r>
            <a:r>
              <a:rPr lang="en-US" altLang="zh-CN" smtClean="0"/>
              <a:t>/12</a:t>
            </a:r>
            <a:r>
              <a:rPr lang="zh-CN" altLang="en-US" smtClean="0"/>
              <a:t>号  </a:t>
            </a:r>
            <a:r>
              <a:rPr lang="en-US" altLang="zh-CN" smtClean="0"/>
              <a:t>Arial/12pt</a:t>
            </a:r>
          </a:p>
        </p:txBody>
      </p:sp>
    </p:spTree>
    <p:extLst>
      <p:ext uri="{BB962C8B-B14F-4D97-AF65-F5344CB8AC3E}">
        <p14:creationId xmlns:p14="http://schemas.microsoft.com/office/powerpoint/2010/main" val="444315811"/>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transition>
    <p:fade/>
  </p:transition>
  <p:timing>
    <p:tnLst>
      <p:par>
        <p:cTn id="1" dur="indefinite" restart="never" nodeType="tmRoot"/>
      </p:par>
    </p:tnLst>
  </p:timing>
  <p:txStyles>
    <p:titleStyle>
      <a:lvl1pPr algn="l" rtl="0" fontAlgn="base">
        <a:spcBef>
          <a:spcPct val="0"/>
        </a:spcBef>
        <a:spcAft>
          <a:spcPct val="0"/>
        </a:spcAft>
        <a:defRPr sz="2800" b="1">
          <a:solidFill>
            <a:schemeClr val="tx1"/>
          </a:solidFill>
          <a:latin typeface="+mj-lt"/>
          <a:ea typeface="+mj-ea"/>
          <a:cs typeface="+mj-cs"/>
        </a:defRPr>
      </a:lvl1pPr>
      <a:lvl2pPr algn="l" rtl="0" fontAlgn="base">
        <a:spcBef>
          <a:spcPct val="0"/>
        </a:spcBef>
        <a:spcAft>
          <a:spcPct val="0"/>
        </a:spcAft>
        <a:defRPr sz="2800" b="1">
          <a:solidFill>
            <a:schemeClr val="tx1"/>
          </a:solidFill>
          <a:latin typeface="Arial" charset="0"/>
          <a:ea typeface="微软雅黑" pitchFamily="34" charset="-122"/>
          <a:cs typeface="宋体" charset="-122"/>
        </a:defRPr>
      </a:lvl2pPr>
      <a:lvl3pPr algn="l" rtl="0" fontAlgn="base">
        <a:spcBef>
          <a:spcPct val="0"/>
        </a:spcBef>
        <a:spcAft>
          <a:spcPct val="0"/>
        </a:spcAft>
        <a:defRPr sz="2800" b="1">
          <a:solidFill>
            <a:schemeClr val="tx1"/>
          </a:solidFill>
          <a:latin typeface="Arial" charset="0"/>
          <a:ea typeface="微软雅黑" pitchFamily="34" charset="-122"/>
          <a:cs typeface="宋体" charset="-122"/>
        </a:defRPr>
      </a:lvl3pPr>
      <a:lvl4pPr algn="l" rtl="0" fontAlgn="base">
        <a:spcBef>
          <a:spcPct val="0"/>
        </a:spcBef>
        <a:spcAft>
          <a:spcPct val="0"/>
        </a:spcAft>
        <a:defRPr sz="2800" b="1">
          <a:solidFill>
            <a:schemeClr val="tx1"/>
          </a:solidFill>
          <a:latin typeface="Arial" charset="0"/>
          <a:ea typeface="微软雅黑" pitchFamily="34" charset="-122"/>
          <a:cs typeface="宋体" charset="-122"/>
        </a:defRPr>
      </a:lvl4pPr>
      <a:lvl5pPr algn="l" rtl="0" fontAlgn="base">
        <a:spcBef>
          <a:spcPct val="0"/>
        </a:spcBef>
        <a:spcAft>
          <a:spcPct val="0"/>
        </a:spcAft>
        <a:defRPr sz="2800" b="1">
          <a:solidFill>
            <a:schemeClr val="tx1"/>
          </a:solidFill>
          <a:latin typeface="Arial" charset="0"/>
          <a:ea typeface="微软雅黑" pitchFamily="34" charset="-122"/>
          <a:cs typeface="宋体" charset="-122"/>
        </a:defRPr>
      </a:lvl5pPr>
      <a:lvl6pPr marL="457200" algn="l" rtl="0" fontAlgn="base">
        <a:spcBef>
          <a:spcPct val="0"/>
        </a:spcBef>
        <a:spcAft>
          <a:spcPct val="0"/>
        </a:spcAft>
        <a:defRPr sz="2800" b="1">
          <a:solidFill>
            <a:schemeClr val="tx1"/>
          </a:solidFill>
          <a:latin typeface="Arial" charset="0"/>
          <a:ea typeface="微软雅黑" pitchFamily="34" charset="-122"/>
          <a:cs typeface="宋体" charset="-122"/>
        </a:defRPr>
      </a:lvl6pPr>
      <a:lvl7pPr marL="914400" algn="l" rtl="0" fontAlgn="base">
        <a:spcBef>
          <a:spcPct val="0"/>
        </a:spcBef>
        <a:spcAft>
          <a:spcPct val="0"/>
        </a:spcAft>
        <a:defRPr sz="2800" b="1">
          <a:solidFill>
            <a:schemeClr val="tx1"/>
          </a:solidFill>
          <a:latin typeface="Arial" charset="0"/>
          <a:ea typeface="微软雅黑" pitchFamily="34" charset="-122"/>
          <a:cs typeface="宋体" charset="-122"/>
        </a:defRPr>
      </a:lvl7pPr>
      <a:lvl8pPr marL="1371600" algn="l" rtl="0" fontAlgn="base">
        <a:spcBef>
          <a:spcPct val="0"/>
        </a:spcBef>
        <a:spcAft>
          <a:spcPct val="0"/>
        </a:spcAft>
        <a:defRPr sz="2800" b="1">
          <a:solidFill>
            <a:schemeClr val="tx1"/>
          </a:solidFill>
          <a:latin typeface="Arial" charset="0"/>
          <a:ea typeface="微软雅黑" pitchFamily="34" charset="-122"/>
          <a:cs typeface="宋体" charset="-122"/>
        </a:defRPr>
      </a:lvl8pPr>
      <a:lvl9pPr marL="1828800" algn="l" rtl="0" fontAlgn="base">
        <a:spcBef>
          <a:spcPct val="0"/>
        </a:spcBef>
        <a:spcAft>
          <a:spcPct val="0"/>
        </a:spcAft>
        <a:defRPr sz="2800" b="1">
          <a:solidFill>
            <a:schemeClr val="tx1"/>
          </a:solidFill>
          <a:latin typeface="Arial" charset="0"/>
          <a:ea typeface="微软雅黑" pitchFamily="34" charset="-122"/>
          <a:cs typeface="宋体" charset="-122"/>
        </a:defRPr>
      </a:lvl9pPr>
    </p:titleStyle>
    <p:bodyStyle>
      <a:lvl1pPr marL="180975" indent="-180975" algn="l" rtl="0" fontAlgn="ctr">
        <a:lnSpc>
          <a:spcPct val="120000"/>
        </a:lnSpc>
        <a:spcBef>
          <a:spcPct val="20000"/>
        </a:spcBef>
        <a:spcAft>
          <a:spcPct val="0"/>
        </a:spcAft>
        <a:buClr>
          <a:schemeClr val="accent1"/>
        </a:buClr>
        <a:buSzPct val="60000"/>
        <a:buFont typeface="Wingdings" pitchFamily="2" charset="2"/>
        <a:buChar char="l"/>
        <a:defRPr sz="2000" b="1">
          <a:solidFill>
            <a:schemeClr val="tx1"/>
          </a:solidFill>
          <a:latin typeface="+mn-lt"/>
          <a:ea typeface="+mn-ea"/>
          <a:cs typeface="+mn-cs"/>
        </a:defRPr>
      </a:lvl1pPr>
      <a:lvl2pPr marL="541338" indent="-180975" algn="l" rtl="0" fontAlgn="ctr">
        <a:lnSpc>
          <a:spcPct val="120000"/>
        </a:lnSpc>
        <a:spcBef>
          <a:spcPct val="20000"/>
        </a:spcBef>
        <a:spcAft>
          <a:spcPct val="0"/>
        </a:spcAft>
        <a:buClr>
          <a:schemeClr val="accent1"/>
        </a:buClr>
        <a:buSzPct val="60000"/>
        <a:buFont typeface="Wingdings" pitchFamily="2" charset="2"/>
        <a:buChar char="l"/>
        <a:defRPr>
          <a:solidFill>
            <a:schemeClr val="tx1"/>
          </a:solidFill>
          <a:latin typeface="+mn-lt"/>
          <a:ea typeface="+mn-ea"/>
          <a:cs typeface="+mn-cs"/>
        </a:defRPr>
      </a:lvl2pPr>
      <a:lvl3pPr marL="895350" indent="-174625" algn="l" rtl="0" fontAlgn="ctr">
        <a:lnSpc>
          <a:spcPct val="120000"/>
        </a:lnSpc>
        <a:spcBef>
          <a:spcPct val="20000"/>
        </a:spcBef>
        <a:spcAft>
          <a:spcPct val="0"/>
        </a:spcAft>
        <a:buClr>
          <a:schemeClr val="accent1"/>
        </a:buClr>
        <a:buSzPct val="60000"/>
        <a:buFont typeface="Wingdings" pitchFamily="2" charset="2"/>
        <a:buChar char="l"/>
        <a:defRPr sz="1600">
          <a:solidFill>
            <a:schemeClr val="tx1"/>
          </a:solidFill>
          <a:latin typeface="+mn-lt"/>
          <a:ea typeface="+mn-ea"/>
          <a:cs typeface="+mn-cs"/>
        </a:defRPr>
      </a:lvl3pPr>
      <a:lvl4pPr marL="1255713" indent="-180975" algn="l" rtl="0" fontAlgn="ctr">
        <a:lnSpc>
          <a:spcPct val="120000"/>
        </a:lnSpc>
        <a:spcBef>
          <a:spcPct val="20000"/>
        </a:spcBef>
        <a:spcAft>
          <a:spcPct val="0"/>
        </a:spcAft>
        <a:buClr>
          <a:schemeClr val="accent1"/>
        </a:buClr>
        <a:buSzPct val="60000"/>
        <a:buFont typeface="Wingdings" pitchFamily="2" charset="2"/>
        <a:buChar char="l"/>
        <a:defRPr sz="1400">
          <a:solidFill>
            <a:schemeClr val="tx1"/>
          </a:solidFill>
          <a:latin typeface="+mn-lt"/>
          <a:ea typeface="+mn-ea"/>
          <a:cs typeface="+mn-cs"/>
        </a:defRPr>
      </a:lvl4pPr>
      <a:lvl5pPr marL="1619250" indent="-184150" algn="l" rtl="0" fontAlgn="ctr">
        <a:lnSpc>
          <a:spcPct val="120000"/>
        </a:lnSpc>
        <a:spcBef>
          <a:spcPct val="20000"/>
        </a:spcBef>
        <a:spcAft>
          <a:spcPct val="0"/>
        </a:spcAft>
        <a:buClr>
          <a:schemeClr val="accent1"/>
        </a:buClr>
        <a:buSzPct val="60000"/>
        <a:buFont typeface="Wingdings" pitchFamily="2" charset="2"/>
        <a:buChar char="l"/>
        <a:defRPr sz="1200">
          <a:solidFill>
            <a:schemeClr val="tx1"/>
          </a:solidFill>
          <a:latin typeface="+mn-lt"/>
          <a:ea typeface="+mn-ea"/>
          <a:cs typeface="+mn-cs"/>
        </a:defRPr>
      </a:lvl5pPr>
      <a:lvl6pPr marL="2076450" indent="-184150" algn="l" rtl="0" fontAlgn="ctr">
        <a:lnSpc>
          <a:spcPct val="120000"/>
        </a:lnSpc>
        <a:spcBef>
          <a:spcPct val="20000"/>
        </a:spcBef>
        <a:spcAft>
          <a:spcPct val="0"/>
        </a:spcAft>
        <a:buClr>
          <a:schemeClr val="accent1"/>
        </a:buClr>
        <a:buSzPct val="60000"/>
        <a:buFont typeface="Wingdings" pitchFamily="2" charset="2"/>
        <a:buChar char="l"/>
        <a:defRPr sz="1200">
          <a:solidFill>
            <a:schemeClr val="tx1"/>
          </a:solidFill>
          <a:latin typeface="+mn-lt"/>
          <a:ea typeface="+mn-ea"/>
          <a:cs typeface="+mn-cs"/>
        </a:defRPr>
      </a:lvl6pPr>
      <a:lvl7pPr marL="2533650" indent="-184150" algn="l" rtl="0" fontAlgn="ctr">
        <a:lnSpc>
          <a:spcPct val="120000"/>
        </a:lnSpc>
        <a:spcBef>
          <a:spcPct val="20000"/>
        </a:spcBef>
        <a:spcAft>
          <a:spcPct val="0"/>
        </a:spcAft>
        <a:buClr>
          <a:schemeClr val="accent1"/>
        </a:buClr>
        <a:buSzPct val="60000"/>
        <a:buFont typeface="Wingdings" pitchFamily="2" charset="2"/>
        <a:buChar char="l"/>
        <a:defRPr sz="1200">
          <a:solidFill>
            <a:schemeClr val="tx1"/>
          </a:solidFill>
          <a:latin typeface="+mn-lt"/>
          <a:ea typeface="+mn-ea"/>
          <a:cs typeface="+mn-cs"/>
        </a:defRPr>
      </a:lvl7pPr>
      <a:lvl8pPr marL="2990850" indent="-184150" algn="l" rtl="0" fontAlgn="ctr">
        <a:lnSpc>
          <a:spcPct val="120000"/>
        </a:lnSpc>
        <a:spcBef>
          <a:spcPct val="20000"/>
        </a:spcBef>
        <a:spcAft>
          <a:spcPct val="0"/>
        </a:spcAft>
        <a:buClr>
          <a:schemeClr val="accent1"/>
        </a:buClr>
        <a:buSzPct val="60000"/>
        <a:buFont typeface="Wingdings" pitchFamily="2" charset="2"/>
        <a:buChar char="l"/>
        <a:defRPr sz="1200">
          <a:solidFill>
            <a:schemeClr val="tx1"/>
          </a:solidFill>
          <a:latin typeface="+mn-lt"/>
          <a:ea typeface="+mn-ea"/>
          <a:cs typeface="+mn-cs"/>
        </a:defRPr>
      </a:lvl8pPr>
      <a:lvl9pPr marL="3448050" indent="-184150" algn="l" rtl="0" fontAlgn="ctr">
        <a:lnSpc>
          <a:spcPct val="120000"/>
        </a:lnSpc>
        <a:spcBef>
          <a:spcPct val="20000"/>
        </a:spcBef>
        <a:spcAft>
          <a:spcPct val="0"/>
        </a:spcAft>
        <a:buClr>
          <a:schemeClr val="accent1"/>
        </a:buClr>
        <a:buSzPct val="60000"/>
        <a:buFont typeface="Wingdings" pitchFamily="2" charset="2"/>
        <a:buChar char="l"/>
        <a:defRPr sz="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3.emf"/></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4.gif"/></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5.emf"/></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26.e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vmlDrawing" Target="../drawings/vmlDrawing2.vml"/><Relationship Id="rId5" Type="http://schemas.openxmlformats.org/officeDocument/2006/relationships/image" Target="../media/image27.emf"/><Relationship Id="rId4" Type="http://schemas.openxmlformats.org/officeDocument/2006/relationships/oleObject" Target="../embeddings/oleObject2.bin"/></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vmlDrawing" Target="../drawings/vmlDrawing3.vml"/><Relationship Id="rId5" Type="http://schemas.openxmlformats.org/officeDocument/2006/relationships/image" Target="../media/image28.emf"/><Relationship Id="rId4" Type="http://schemas.openxmlformats.org/officeDocument/2006/relationships/oleObject" Target="../embeddings/oleObject3.bin"/></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emf"/><Relationship Id="rId7" Type="http://schemas.openxmlformats.org/officeDocument/2006/relationships/image" Target="../media/image17.jpe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6.jpg"/><Relationship Id="rId5" Type="http://schemas.openxmlformats.org/officeDocument/2006/relationships/image" Target="../media/image15.jpe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0685292"/>
      </p:ext>
    </p:extLst>
  </p:cSld>
  <p:clrMapOvr>
    <a:masterClrMapping/>
  </p:clrMapOvr>
  <p:transition>
    <p:cove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4825057" cy="647700"/>
          </a:xfrm>
        </p:spPr>
        <p:txBody>
          <a:bodyPr/>
          <a:lstStyle/>
          <a:p>
            <a:pPr marL="0" indent="0">
              <a:buNone/>
            </a:pPr>
            <a:r>
              <a:rPr lang="zh-CN" altLang="en-US" b="1" dirty="0"/>
              <a:t>初始模型</a:t>
            </a:r>
            <a:r>
              <a:rPr lang="zh-CN" altLang="en-US" b="1" dirty="0" smtClean="0"/>
              <a:t>构建</a:t>
            </a:r>
            <a:r>
              <a:rPr lang="en-US" altLang="zh-CN" b="1" dirty="0" smtClean="0"/>
              <a:t>-</a:t>
            </a:r>
            <a:r>
              <a:rPr lang="zh-CN" altLang="en-US" b="1" dirty="0"/>
              <a:t>动态界面控件</a:t>
            </a:r>
            <a:r>
              <a:rPr lang="zh-CN" altLang="en-US" b="1" dirty="0" smtClean="0"/>
              <a:t>分析</a:t>
            </a:r>
            <a:endParaRPr lang="zh-CN" altLang="en-US" b="1" dirty="0"/>
          </a:p>
        </p:txBody>
      </p:sp>
      <p:sp>
        <p:nvSpPr>
          <p:cNvPr id="3" name="图片占位符 2"/>
          <p:cNvSpPr>
            <a:spLocks noGrp="1"/>
          </p:cNvSpPr>
          <p:nvPr>
            <p:ph type="pic" sz="quarter" idx="11"/>
          </p:nvPr>
        </p:nvSpPr>
        <p:spPr/>
      </p:sp>
      <p:sp>
        <p:nvSpPr>
          <p:cNvPr id="4" name="文本占位符 3"/>
          <p:cNvSpPr>
            <a:spLocks noGrp="1"/>
          </p:cNvSpPr>
          <p:nvPr>
            <p:ph type="body" sz="quarter" idx="12"/>
          </p:nvPr>
        </p:nvSpPr>
        <p:spPr/>
        <p:txBody>
          <a:bodyPr/>
          <a:lstStyle/>
          <a:p>
            <a:endParaRPr lang="zh-CN" altLang="en-US"/>
          </a:p>
        </p:txBody>
      </p:sp>
      <p:pic>
        <p:nvPicPr>
          <p:cNvPr id="5" name="图片 4"/>
          <p:cNvPicPr/>
          <p:nvPr/>
        </p:nvPicPr>
        <p:blipFill>
          <a:blip r:embed="rId3"/>
          <a:stretch>
            <a:fillRect/>
          </a:stretch>
        </p:blipFill>
        <p:spPr>
          <a:xfrm>
            <a:off x="838796" y="1659674"/>
            <a:ext cx="3457004" cy="4762614"/>
          </a:xfrm>
          <a:prstGeom prst="rect">
            <a:avLst/>
          </a:prstGeom>
        </p:spPr>
      </p:pic>
      <p:pic>
        <p:nvPicPr>
          <p:cNvPr id="6" name="图片 5"/>
          <p:cNvPicPr/>
          <p:nvPr/>
        </p:nvPicPr>
        <p:blipFill rotWithShape="1">
          <a:blip r:embed="rId4"/>
          <a:srcRect r="11821"/>
          <a:stretch/>
        </p:blipFill>
        <p:spPr bwMode="auto">
          <a:xfrm>
            <a:off x="4720577" y="1663285"/>
            <a:ext cx="6776098" cy="475900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643877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5401122" cy="647700"/>
          </a:xfrm>
        </p:spPr>
        <p:txBody>
          <a:bodyPr/>
          <a:lstStyle/>
          <a:p>
            <a:pPr marL="0" indent="0">
              <a:buNone/>
            </a:pPr>
            <a:r>
              <a:rPr lang="zh-CN" altLang="en-US" sz="2000" b="1" dirty="0">
                <a:solidFill>
                  <a:srgbClr val="FF0000"/>
                </a:solidFill>
                <a:latin typeface="微软雅黑" pitchFamily="34" charset="-122"/>
                <a:ea typeface="微软雅黑" pitchFamily="34" charset="-122"/>
              </a:rPr>
              <a:t>初始模型</a:t>
            </a:r>
            <a:r>
              <a:rPr lang="zh-CN" altLang="en-US" sz="2000" b="1" dirty="0" smtClean="0">
                <a:solidFill>
                  <a:srgbClr val="FF0000"/>
                </a:solidFill>
                <a:latin typeface="微软雅黑" pitchFamily="34" charset="-122"/>
                <a:ea typeface="微软雅黑" pitchFamily="34" charset="-122"/>
              </a:rPr>
              <a:t>构建</a:t>
            </a:r>
            <a:r>
              <a:rPr lang="en-US" altLang="zh-CN" sz="2000" b="1" dirty="0" smtClean="0">
                <a:solidFill>
                  <a:srgbClr val="FF0000"/>
                </a:solidFill>
                <a:latin typeface="微软雅黑" pitchFamily="34" charset="-122"/>
                <a:ea typeface="微软雅黑" pitchFamily="34" charset="-122"/>
              </a:rPr>
              <a:t>-</a:t>
            </a:r>
            <a:r>
              <a:rPr lang="zh-CN" altLang="en-US" sz="2000" b="1" dirty="0" smtClean="0">
                <a:solidFill>
                  <a:srgbClr val="FF0000"/>
                </a:solidFill>
                <a:latin typeface="微软雅黑" pitchFamily="34" charset="-122"/>
                <a:ea typeface="微软雅黑" pitchFamily="34" charset="-122"/>
              </a:rPr>
              <a:t>动态界面控件分析</a:t>
            </a:r>
            <a:endParaRPr lang="zh-CN" altLang="en-US" sz="2000" b="1" dirty="0">
              <a:solidFill>
                <a:srgbClr val="FF0000"/>
              </a:solidFill>
              <a:latin typeface="微软雅黑" pitchFamily="34" charset="-122"/>
              <a:ea typeface="微软雅黑" pitchFamily="34" charset="-122"/>
            </a:endParaRPr>
          </a:p>
        </p:txBody>
      </p:sp>
      <mc:AlternateContent xmlns:mc="http://schemas.openxmlformats.org/markup-compatibility/2006">
        <mc:Choice xmlns:a14="http://schemas.microsoft.com/office/drawing/2010/main" Requires="a14">
          <p:sp>
            <p:nvSpPr>
              <p:cNvPr id="4" name="文本占位符 3"/>
              <p:cNvSpPr>
                <a:spLocks noGrp="1"/>
              </p:cNvSpPr>
              <p:nvPr>
                <p:ph type="body" sz="quarter" idx="12"/>
              </p:nvPr>
            </p:nvSpPr>
            <p:spPr>
              <a:xfrm>
                <a:off x="550862" y="1772816"/>
                <a:ext cx="10945813" cy="4319587"/>
              </a:xfrm>
            </p:spPr>
            <p:txBody>
              <a:bodyPr/>
              <a:lstStyle/>
              <a:p>
                <a:pPr marL="0" indent="0">
                  <a:buNone/>
                </a:pPr>
                <a:r>
                  <a:rPr lang="zh-CN" altLang="en-US" dirty="0" smtClean="0"/>
                  <a:t>    </a:t>
                </a:r>
                <a:endParaRPr lang="en-US" altLang="zh-CN" dirty="0" smtClean="0"/>
              </a:p>
              <a:p>
                <a:pPr marL="0" indent="0">
                  <a:buNone/>
                </a:pPr>
                <a:r>
                  <a:rPr lang="en-US" altLang="zh-CN" dirty="0"/>
                  <a:t> </a:t>
                </a:r>
                <a:r>
                  <a:rPr lang="en-US" altLang="zh-CN" dirty="0" smtClean="0"/>
                  <a:t>   </a:t>
                </a:r>
                <a:r>
                  <a:rPr lang="zh-CN" altLang="en-US" dirty="0" smtClean="0"/>
                  <a:t>对于</a:t>
                </a:r>
                <a:r>
                  <a:rPr lang="zh-CN" altLang="en-US" dirty="0"/>
                  <a:t>移动应用来说，其总是存在一个初始页面，那么从初始页面开始，将每一个到达的</a:t>
                </a:r>
                <a:r>
                  <a:rPr lang="en-US" altLang="zh-CN" dirty="0"/>
                  <a:t>GUI</a:t>
                </a:r>
                <a:r>
                  <a:rPr lang="zh-CN" altLang="en-US" dirty="0"/>
                  <a:t>页面定义为一个状态，而每个页面之间的转移由一个输入事件触发，当移动应用退出或者崩溃时，其最后一个所处的状态即为最终状态。按照这种方法就可以构建出</a:t>
                </a:r>
                <a:r>
                  <a:rPr lang="en-US" altLang="zh-CN" dirty="0"/>
                  <a:t>GUI</a:t>
                </a:r>
                <a:r>
                  <a:rPr lang="zh-CN" altLang="en-US" dirty="0"/>
                  <a:t>页面间的动态转移图。</a:t>
                </a:r>
                <a:endParaRPr lang="en-US" altLang="zh-CN" dirty="0"/>
              </a:p>
              <a:p>
                <a:pPr marL="0" indent="0">
                  <a:buNone/>
                </a:pPr>
                <a:r>
                  <a:rPr lang="en-US" altLang="zh-CN" dirty="0"/>
                  <a:t> </a:t>
                </a:r>
                <a:r>
                  <a:rPr lang="en-US" altLang="zh-CN" dirty="0" smtClean="0"/>
                  <a:t>  </a:t>
                </a:r>
              </a:p>
              <a:p>
                <a:pPr marL="0" indent="0">
                  <a:buNone/>
                </a:pPr>
                <a:r>
                  <a:rPr lang="en-US" altLang="zh-CN" dirty="0"/>
                  <a:t> </a:t>
                </a:r>
                <a:r>
                  <a:rPr lang="en-US" altLang="zh-CN" dirty="0" smtClean="0"/>
                  <a:t>   </a:t>
                </a:r>
                <a:r>
                  <a:rPr lang="zh-CN" altLang="en-US" dirty="0" smtClean="0"/>
                  <a:t>用</a:t>
                </a:r>
                <a:r>
                  <a:rPr lang="zh-CN" altLang="en-US" dirty="0"/>
                  <a:t>一个四元组</a:t>
                </a:r>
                <a:r>
                  <a:rPr lang="en-US" altLang="zh-CN" dirty="0"/>
                  <a:t>M</a:t>
                </a:r>
                <a:r>
                  <a:rPr lang="zh-CN" altLang="en-US" dirty="0"/>
                  <a:t>来定义状态模型，这种模型能够完整描述</a:t>
                </a:r>
                <a:r>
                  <a:rPr lang="en-US" altLang="zh-CN" dirty="0"/>
                  <a:t>GUI</a:t>
                </a:r>
                <a:r>
                  <a:rPr lang="zh-CN" altLang="en-US" dirty="0"/>
                  <a:t>控件间的转化关系，定义如下：</a:t>
                </a:r>
              </a:p>
              <a:p>
                <a:pPr marL="0" indent="0">
                  <a:buNone/>
                </a:pPr>
                <a14:m>
                  <m:oMathPara xmlns:m="http://schemas.openxmlformats.org/officeDocument/2006/math">
                    <m:oMathParaPr>
                      <m:jc m:val="centerGroup"/>
                    </m:oMathParaPr>
                    <m:oMath xmlns:m="http://schemas.openxmlformats.org/officeDocument/2006/math">
                      <m:r>
                        <m:rPr>
                          <m:sty m:val="p"/>
                        </m:rPr>
                        <a:rPr lang="en-US" altLang="zh-CN" dirty="0">
                          <a:latin typeface="Cambria Math" panose="02040503050406030204" pitchFamily="18" charset="0"/>
                        </a:rPr>
                        <m:t>M</m:t>
                      </m:r>
                      <m:r>
                        <a:rPr lang="en-US" altLang="zh-CN" dirty="0">
                          <a:latin typeface="Cambria Math" panose="02040503050406030204" pitchFamily="18" charset="0"/>
                        </a:rPr>
                        <m:t>=(</m:t>
                      </m:r>
                      <m:r>
                        <m:rPr>
                          <m:sty m:val="p"/>
                        </m:rPr>
                        <a:rPr lang="en-US" altLang="zh-CN" dirty="0">
                          <a:latin typeface="Cambria Math" panose="02040503050406030204" pitchFamily="18" charset="0"/>
                        </a:rPr>
                        <m:t>S</m:t>
                      </m:r>
                      <m:r>
                        <a:rPr lang="en-US" altLang="zh-CN"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𝑆</m:t>
                          </m:r>
                        </m:e>
                        <m:sub>
                          <m:r>
                            <a:rPr lang="en-US" altLang="zh-CN" i="1" dirty="0">
                              <a:latin typeface="Cambria Math" panose="02040503050406030204" pitchFamily="18" charset="0"/>
                            </a:rPr>
                            <m:t>0</m:t>
                          </m:r>
                        </m:sub>
                      </m:sSub>
                      <m:r>
                        <a:rPr lang="en-US" altLang="zh-CN" dirty="0">
                          <a:latin typeface="Cambria Math" panose="02040503050406030204" pitchFamily="18" charset="0"/>
                        </a:rPr>
                        <m:t>,</m:t>
                      </m:r>
                      <m:r>
                        <m:rPr>
                          <m:sty m:val="p"/>
                        </m:rPr>
                        <a:rPr lang="en-US" altLang="zh-CN" dirty="0">
                          <a:latin typeface="Cambria Math" panose="02040503050406030204" pitchFamily="18" charset="0"/>
                        </a:rPr>
                        <m:t>I</m:t>
                      </m:r>
                      <m:r>
                        <a:rPr lang="en-US" altLang="zh-CN" dirty="0">
                          <a:latin typeface="Cambria Math" panose="02040503050406030204" pitchFamily="18" charset="0"/>
                        </a:rPr>
                        <m:t>,</m:t>
                      </m:r>
                      <m:r>
                        <m:rPr>
                          <m:sty m:val="p"/>
                        </m:rPr>
                        <a:rPr lang="en-US" altLang="zh-CN" dirty="0">
                          <a:latin typeface="Cambria Math" panose="02040503050406030204" pitchFamily="18" charset="0"/>
                        </a:rPr>
                        <m:t>Υ</m:t>
                      </m:r>
                      <m:r>
                        <a:rPr lang="en-US" altLang="zh-CN" dirty="0">
                          <a:latin typeface="Cambria Math" panose="02040503050406030204" pitchFamily="18" charset="0"/>
                        </a:rPr>
                        <m:t>)</m:t>
                      </m:r>
                    </m:oMath>
                  </m:oMathPara>
                </a14:m>
                <a:endParaRPr lang="zh-CN" altLang="zh-CN" dirty="0"/>
              </a:p>
              <a:p>
                <a:pPr marL="0" indent="0" algn="ctr">
                  <a:buNone/>
                </a:pPr>
                <a:r>
                  <a:rPr lang="en-US" altLang="zh-CN" dirty="0" smtClean="0"/>
                  <a:t>    </a:t>
                </a:r>
              </a:p>
              <a:p>
                <a:pPr marL="0" indent="0">
                  <a:buNone/>
                </a:pPr>
                <a:r>
                  <a:rPr lang="en-US" altLang="zh-CN" dirty="0"/>
                  <a:t> </a:t>
                </a:r>
                <a:r>
                  <a:rPr lang="en-US" altLang="zh-CN" dirty="0" smtClean="0"/>
                  <a:t>   </a:t>
                </a:r>
                <a:r>
                  <a:rPr lang="zh-CN" altLang="zh-CN" dirty="0"/>
                  <a:t> </a:t>
                </a:r>
                <a14:m>
                  <m:oMath xmlns:m="http://schemas.openxmlformats.org/officeDocument/2006/math">
                    <m:r>
                      <m:rPr>
                        <m:sty m:val="p"/>
                      </m:rPr>
                      <a:rPr lang="en-US" altLang="zh-CN" dirty="0">
                        <a:latin typeface="Cambria Math" panose="02040503050406030204" pitchFamily="18" charset="0"/>
                      </a:rPr>
                      <m:t>Υ</m:t>
                    </m:r>
                  </m:oMath>
                </a14:m>
                <a:r>
                  <a:rPr lang="zh-CN" altLang="zh-CN" dirty="0"/>
                  <a:t>代表</a:t>
                </a:r>
                <a14:m>
                  <m:oMath xmlns:m="http://schemas.openxmlformats.org/officeDocument/2006/math">
                    <m:r>
                      <m:rPr>
                        <m:sty m:val="p"/>
                      </m:rPr>
                      <a:rPr lang="en-US" altLang="zh-CN" dirty="0">
                        <a:latin typeface="Cambria Math" panose="02040503050406030204" pitchFamily="18" charset="0"/>
                      </a:rPr>
                      <m:t>S</m:t>
                    </m:r>
                    <m:r>
                      <a:rPr lang="en-US" altLang="zh-CN" dirty="0">
                        <a:latin typeface="Cambria Math" panose="02040503050406030204" pitchFamily="18" charset="0"/>
                      </a:rPr>
                      <m:t>×</m:t>
                    </m:r>
                    <m:r>
                      <m:rPr>
                        <m:sty m:val="p"/>
                      </m:rPr>
                      <a:rPr lang="en-US" altLang="zh-CN" dirty="0">
                        <a:latin typeface="Cambria Math" panose="02040503050406030204" pitchFamily="18" charset="0"/>
                      </a:rPr>
                      <m:t>I</m:t>
                    </m:r>
                    <m:r>
                      <a:rPr lang="en-US" altLang="zh-CN" dirty="0">
                        <a:latin typeface="Cambria Math" panose="02040503050406030204" pitchFamily="18" charset="0"/>
                      </a:rPr>
                      <m:t>→</m:t>
                    </m:r>
                    <m:r>
                      <m:rPr>
                        <m:sty m:val="p"/>
                      </m:rPr>
                      <a:rPr lang="en-US" altLang="zh-CN" dirty="0">
                        <a:latin typeface="Cambria Math" panose="02040503050406030204" pitchFamily="18" charset="0"/>
                      </a:rPr>
                      <m:t>P</m:t>
                    </m:r>
                    <m:r>
                      <a:rPr lang="en-US" altLang="zh-CN" dirty="0">
                        <a:latin typeface="Cambria Math" panose="02040503050406030204" pitchFamily="18" charset="0"/>
                      </a:rPr>
                      <m:t>(</m:t>
                    </m:r>
                    <m:r>
                      <m:rPr>
                        <m:sty m:val="p"/>
                      </m:rPr>
                      <a:rPr lang="en-US" altLang="zh-CN" dirty="0">
                        <a:latin typeface="Cambria Math" panose="02040503050406030204" pitchFamily="18" charset="0"/>
                      </a:rPr>
                      <m:t>S</m:t>
                    </m:r>
                    <m:r>
                      <a:rPr lang="en-US" altLang="zh-CN" dirty="0">
                        <a:latin typeface="Cambria Math" panose="02040503050406030204" pitchFamily="18" charset="0"/>
                      </a:rPr>
                      <m:t>)</m:t>
                    </m:r>
                  </m:oMath>
                </a14:m>
                <a:r>
                  <a:rPr lang="zh-CN" altLang="en-US" dirty="0"/>
                  <a:t>表明在状态</a:t>
                </a:r>
                <a:r>
                  <a:rPr lang="en-US" altLang="zh-CN" dirty="0"/>
                  <a:t>s</a:t>
                </a:r>
                <a:r>
                  <a:rPr lang="zh-CN" altLang="en-US" dirty="0"/>
                  <a:t>下所能到达的状态及概率的集合。</a:t>
                </a:r>
                <a:r>
                  <a:rPr lang="zh-CN" altLang="zh-CN" dirty="0"/>
                  <a:t>比如</a:t>
                </a:r>
                <a14:m>
                  <m:oMath xmlns:m="http://schemas.openxmlformats.org/officeDocument/2006/math">
                    <m:r>
                      <m:rPr>
                        <m:sty m:val="p"/>
                      </m:rPr>
                      <a:rPr lang="en-US" altLang="zh-CN" dirty="0">
                        <a:latin typeface="Cambria Math" panose="02040503050406030204" pitchFamily="18" charset="0"/>
                      </a:rPr>
                      <m:t>s</m:t>
                    </m:r>
                  </m:oMath>
                </a14:m>
                <a:r>
                  <a:rPr lang="zh-CN" altLang="zh-CN" dirty="0"/>
                  <a:t>状态有</a:t>
                </a: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𝑠</m:t>
                        </m:r>
                      </m:e>
                      <m:sub>
                        <m:r>
                          <a:rPr lang="en-US" altLang="zh-CN" i="1" dirty="0">
                            <a:latin typeface="Cambria Math" panose="02040503050406030204" pitchFamily="18" charset="0"/>
                          </a:rPr>
                          <m:t>1</m:t>
                        </m:r>
                      </m:sub>
                    </m:sSub>
                    <m:r>
                      <a:rPr lang="zh-CN"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𝑠</m:t>
                        </m:r>
                      </m:e>
                      <m:sub>
                        <m:r>
                          <a:rPr lang="en-US" altLang="zh-CN" i="1" dirty="0">
                            <a:latin typeface="Cambria Math" panose="02040503050406030204" pitchFamily="18" charset="0"/>
                          </a:rPr>
                          <m:t>2</m:t>
                        </m:r>
                      </m:sub>
                    </m:sSub>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𝑠</m:t>
                        </m:r>
                      </m:e>
                      <m:sub>
                        <m:r>
                          <a:rPr lang="en-US" altLang="zh-CN" i="1" dirty="0">
                            <a:latin typeface="Cambria Math" panose="02040503050406030204" pitchFamily="18" charset="0"/>
                          </a:rPr>
                          <m:t>𝑛</m:t>
                        </m:r>
                      </m:sub>
                    </m:sSub>
                  </m:oMath>
                </a14:m>
                <a:r>
                  <a:rPr lang="en-US" altLang="zh-CN" dirty="0"/>
                  <a:t> </a:t>
                </a:r>
                <a:r>
                  <a:rPr lang="zh-CN" altLang="zh-CN" dirty="0"/>
                  <a:t>共</a:t>
                </a:r>
                <a:r>
                  <a:rPr lang="en-US" altLang="zh-CN" dirty="0"/>
                  <a:t>n</a:t>
                </a:r>
                <a:r>
                  <a:rPr lang="zh-CN" altLang="zh-CN" dirty="0"/>
                  <a:t>个可达后即状态，每个状态转换间有对应的触发事件</a:t>
                </a: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𝑖</m:t>
                        </m:r>
                      </m:sub>
                    </m:sSub>
                  </m:oMath>
                </a14:m>
                <a:r>
                  <a:rPr lang="zh-CN" altLang="zh-CN" dirty="0"/>
                  <a:t>，定义其转化概率为</a:t>
                </a: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𝑝</m:t>
                        </m:r>
                      </m:e>
                      <m:sub>
                        <m:r>
                          <a:rPr lang="en-US" altLang="zh-CN" i="1" dirty="0">
                            <a:latin typeface="Cambria Math" panose="02040503050406030204" pitchFamily="18" charset="0"/>
                          </a:rPr>
                          <m:t>𝑖</m:t>
                        </m:r>
                      </m:sub>
                    </m:sSub>
                  </m:oMath>
                </a14:m>
                <a:r>
                  <a:rPr lang="zh-CN" altLang="zh-CN" dirty="0"/>
                  <a:t>，即</a:t>
                </a:r>
                <a:endParaRPr lang="en-US" altLang="zh-CN" dirty="0" smtClean="0"/>
              </a:p>
              <a:p>
                <a:pPr marL="0" indent="0" algn="ctr">
                  <a:buNone/>
                </a:pPr>
                <a14:m>
                  <m:oMath xmlns:m="http://schemas.openxmlformats.org/officeDocument/2006/math">
                    <m:r>
                      <m:rPr>
                        <m:sty m:val="p"/>
                      </m:rPr>
                      <a:rPr lang="en-US" altLang="zh-CN" dirty="0">
                        <a:latin typeface="Cambria Math" panose="02040503050406030204" pitchFamily="18" charset="0"/>
                      </a:rPr>
                      <m:t>P</m:t>
                    </m:r>
                    <m:d>
                      <m:dPr>
                        <m:ctrlPr>
                          <a:rPr lang="zh-CN" altLang="zh-CN" i="1" dirty="0">
                            <a:latin typeface="Cambria Math" panose="02040503050406030204" pitchFamily="18" charset="0"/>
                          </a:rPr>
                        </m:ctrlPr>
                      </m:dPr>
                      <m:e>
                        <m:r>
                          <m:rPr>
                            <m:sty m:val="p"/>
                          </m:rPr>
                          <a:rPr lang="en-US" altLang="zh-CN" dirty="0">
                            <a:latin typeface="Cambria Math" panose="02040503050406030204" pitchFamily="18" charset="0"/>
                          </a:rPr>
                          <m:t>s</m:t>
                        </m:r>
                      </m:e>
                    </m:d>
                    <m:r>
                      <a:rPr lang="en-US" altLang="zh-CN" dirty="0">
                        <a:latin typeface="Cambria Math" panose="02040503050406030204" pitchFamily="18" charset="0"/>
                      </a:rPr>
                      <m:t>={</m:t>
                    </m:r>
                    <m:d>
                      <m:dPr>
                        <m:ctrlPr>
                          <a:rPr lang="zh-CN" altLang="zh-CN" i="1" dirty="0">
                            <a:latin typeface="Cambria Math" panose="02040503050406030204" pitchFamily="18" charset="0"/>
                          </a:rPr>
                        </m:ctrlPr>
                      </m:dPr>
                      <m:e>
                        <m:r>
                          <m:rPr>
                            <m:sty m:val="p"/>
                          </m:rPr>
                          <a:rPr lang="en-US" altLang="zh-CN" dirty="0">
                            <a:latin typeface="Cambria Math" panose="02040503050406030204" pitchFamily="18" charset="0"/>
                          </a:rPr>
                          <m:t>s</m:t>
                        </m:r>
                        <m:r>
                          <a:rPr lang="en-US" altLang="zh-CN"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𝑠</m:t>
                            </m:r>
                          </m:e>
                          <m:sub>
                            <m:r>
                              <a:rPr lang="en-US" altLang="zh-CN" i="1" dirty="0">
                                <a:latin typeface="Cambria Math" panose="02040503050406030204" pitchFamily="18" charset="0"/>
                              </a:rPr>
                              <m:t>1</m:t>
                            </m:r>
                          </m:sub>
                        </m:sSub>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𝑖</m:t>
                            </m:r>
                          </m:sub>
                        </m:sSub>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𝑝</m:t>
                            </m:r>
                          </m:e>
                          <m:sub>
                            <m:r>
                              <a:rPr lang="en-US" altLang="zh-CN" i="1" dirty="0">
                                <a:latin typeface="Cambria Math" panose="02040503050406030204" pitchFamily="18" charset="0"/>
                              </a:rPr>
                              <m:t>𝑖</m:t>
                            </m:r>
                          </m:sub>
                        </m:sSub>
                      </m:e>
                    </m:d>
                    <m:r>
                      <a:rPr lang="en-US" altLang="zh-CN" dirty="0">
                        <a:latin typeface="Cambria Math" panose="02040503050406030204" pitchFamily="18" charset="0"/>
                      </a:rPr>
                      <m:t>|1≤</m:t>
                    </m:r>
                    <m:r>
                      <m:rPr>
                        <m:sty m:val="p"/>
                      </m:rPr>
                      <a:rPr lang="en-US" altLang="zh-CN" dirty="0">
                        <a:latin typeface="Cambria Math" panose="02040503050406030204" pitchFamily="18" charset="0"/>
                      </a:rPr>
                      <m:t>i</m:t>
                    </m:r>
                    <m:r>
                      <a:rPr lang="en-US" altLang="zh-CN" dirty="0">
                        <a:latin typeface="Cambria Math" panose="02040503050406030204" pitchFamily="18" charset="0"/>
                      </a:rPr>
                      <m:t>≤</m:t>
                    </m:r>
                    <m:r>
                      <m:rPr>
                        <m:sty m:val="p"/>
                      </m:rPr>
                      <a:rPr lang="en-US" altLang="zh-CN" dirty="0">
                        <a:latin typeface="Cambria Math" panose="02040503050406030204" pitchFamily="18" charset="0"/>
                      </a:rPr>
                      <m:t>n</m:t>
                    </m:r>
                    <m:r>
                      <a:rPr lang="en-US" altLang="zh-CN" dirty="0">
                        <a:latin typeface="Cambria Math" panose="02040503050406030204" pitchFamily="18" charset="0"/>
                      </a:rPr>
                      <m:t>,</m:t>
                    </m:r>
                    <m:nary>
                      <m:naryPr>
                        <m:chr m:val="∑"/>
                        <m:limLoc m:val="subSup"/>
                        <m:ctrlPr>
                          <a:rPr lang="zh-CN" altLang="zh-CN" i="1" dirty="0">
                            <a:latin typeface="Cambria Math" panose="02040503050406030204" pitchFamily="18" charset="0"/>
                          </a:rPr>
                        </m:ctrlPr>
                      </m:naryPr>
                      <m:sub>
                        <m:r>
                          <a:rPr lang="en-US" altLang="zh-CN" i="1" dirty="0">
                            <a:latin typeface="Cambria Math" panose="02040503050406030204" pitchFamily="18" charset="0"/>
                          </a:rPr>
                          <m:t>1</m:t>
                        </m:r>
                      </m:sub>
                      <m:sup>
                        <m:r>
                          <a:rPr lang="en-US" altLang="zh-CN" i="1" dirty="0">
                            <a:latin typeface="Cambria Math" panose="02040503050406030204" pitchFamily="18" charset="0"/>
                          </a:rPr>
                          <m:t>𝑛</m:t>
                        </m:r>
                      </m:sup>
                      <m:e>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𝑝</m:t>
                            </m:r>
                          </m:e>
                          <m:sub>
                            <m:r>
                              <a:rPr lang="en-US" altLang="zh-CN" i="1" dirty="0">
                                <a:latin typeface="Cambria Math" panose="02040503050406030204" pitchFamily="18" charset="0"/>
                              </a:rPr>
                              <m:t>𝑖</m:t>
                            </m:r>
                          </m:sub>
                        </m:sSub>
                      </m:e>
                    </m:nary>
                    <m:r>
                      <a:rPr lang="en-US" altLang="zh-CN" dirty="0">
                        <a:latin typeface="Cambria Math" panose="02040503050406030204" pitchFamily="18" charset="0"/>
                      </a:rPr>
                      <m:t>=1}</m:t>
                    </m:r>
                  </m:oMath>
                </a14:m>
                <a:r>
                  <a:rPr lang="en-US" altLang="zh-CN" dirty="0"/>
                  <a:t> </a:t>
                </a:r>
                <a:endParaRPr lang="zh-CN" altLang="zh-CN" dirty="0"/>
              </a:p>
              <a:p>
                <a:pPr marL="0" indent="0" algn="r">
                  <a:buNone/>
                </a:pPr>
                <a:endParaRPr lang="en-US" altLang="zh-CN" dirty="0"/>
              </a:p>
              <a:p>
                <a:pPr marL="0" indent="0">
                  <a:buNone/>
                </a:pPr>
                <a:endParaRPr lang="zh-CN" altLang="en-US" dirty="0"/>
              </a:p>
              <a:p>
                <a:endParaRPr lang="zh-CN" altLang="en-US" dirty="0"/>
              </a:p>
            </p:txBody>
          </p:sp>
        </mc:Choice>
        <mc:Fallback>
          <p:sp>
            <p:nvSpPr>
              <p:cNvPr id="4" name="文本占位符 3"/>
              <p:cNvSpPr>
                <a:spLocks noGrp="1" noRot="1" noChangeAspect="1" noMove="1" noResize="1" noEditPoints="1" noAdjustHandles="1" noChangeArrowheads="1" noChangeShapeType="1" noTextEdit="1"/>
              </p:cNvSpPr>
              <p:nvPr>
                <p:ph type="body" sz="quarter" idx="12"/>
              </p:nvPr>
            </p:nvSpPr>
            <p:spPr>
              <a:xfrm>
                <a:off x="550862" y="1772816"/>
                <a:ext cx="10945813" cy="4319587"/>
              </a:xfrm>
              <a:blipFill rotWithShape="0">
                <a:blip r:embed="rId3"/>
                <a:stretch>
                  <a:fillRect l="-557" r="-2060" b="-565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240946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5617145" cy="647700"/>
          </a:xfrm>
        </p:spPr>
        <p:txBody>
          <a:bodyPr/>
          <a:lstStyle/>
          <a:p>
            <a:pPr marL="0" indent="0">
              <a:buNone/>
            </a:pPr>
            <a:r>
              <a:rPr lang="zh-CN" altLang="en-US" b="1" dirty="0"/>
              <a:t>初始模型构建</a:t>
            </a:r>
            <a:r>
              <a:rPr lang="en-US" altLang="zh-CN" b="1" dirty="0" smtClean="0"/>
              <a:t>-</a:t>
            </a:r>
            <a:r>
              <a:rPr lang="zh-CN" altLang="en-US" b="1" dirty="0"/>
              <a:t>静态事件流</a:t>
            </a:r>
            <a:r>
              <a:rPr lang="zh-CN" altLang="en-US" b="1" dirty="0" smtClean="0"/>
              <a:t>分析</a:t>
            </a:r>
            <a:endParaRPr lang="zh-CN" altLang="en-US" dirty="0"/>
          </a:p>
        </p:txBody>
      </p:sp>
      <p:sp>
        <p:nvSpPr>
          <p:cNvPr id="3" name="图片占位符 2"/>
          <p:cNvSpPr>
            <a:spLocks noGrp="1"/>
          </p:cNvSpPr>
          <p:nvPr>
            <p:ph type="pic" sz="quarter" idx="11"/>
          </p:nvPr>
        </p:nvSpPr>
        <p:spPr/>
      </p:sp>
      <p:sp>
        <p:nvSpPr>
          <p:cNvPr id="4" name="文本占位符 3"/>
          <p:cNvSpPr>
            <a:spLocks noGrp="1"/>
          </p:cNvSpPr>
          <p:nvPr>
            <p:ph type="body" sz="quarter" idx="12"/>
          </p:nvPr>
        </p:nvSpPr>
        <p:spPr/>
        <p:txBody>
          <a:bodyPr/>
          <a:lstStyle/>
          <a:p>
            <a:pPr marL="0" indent="0">
              <a:buNone/>
            </a:pPr>
            <a:r>
              <a:rPr lang="en-US" altLang="zh-CN" dirty="0" smtClean="0"/>
              <a:t>    </a:t>
            </a:r>
            <a:r>
              <a:rPr lang="zh-CN" altLang="zh-CN" dirty="0" smtClean="0"/>
              <a:t>前面</a:t>
            </a:r>
            <a:r>
              <a:rPr lang="zh-CN" altLang="zh-CN" dirty="0"/>
              <a:t>提到了通过动态分析页面的布局文件来查找页面间的触发事件，</a:t>
            </a:r>
            <a:r>
              <a:rPr lang="zh-CN" altLang="zh-CN" dirty="0" smtClean="0"/>
              <a:t>但是</a:t>
            </a:r>
            <a:r>
              <a:rPr lang="zh-CN" altLang="en-US" dirty="0" smtClean="0"/>
              <a:t>按键总是</a:t>
            </a:r>
            <a:r>
              <a:rPr lang="zh-CN" altLang="zh-CN" dirty="0" smtClean="0"/>
              <a:t>存在</a:t>
            </a:r>
            <a:r>
              <a:rPr lang="zh-CN" altLang="zh-CN" dirty="0"/>
              <a:t>一些触发事件是通过布局文件找不到的，</a:t>
            </a:r>
            <a:r>
              <a:rPr lang="zh-CN" altLang="zh-CN" dirty="0" smtClean="0"/>
              <a:t>比如</a:t>
            </a:r>
            <a:r>
              <a:rPr lang="zh-CN" altLang="en-US" dirty="0" smtClean="0"/>
              <a:t>拖</a:t>
            </a:r>
            <a:r>
              <a:rPr lang="zh-CN" altLang="zh-CN" dirty="0" smtClean="0"/>
              <a:t>动</a:t>
            </a:r>
            <a:r>
              <a:rPr lang="zh-CN" altLang="zh-CN" dirty="0"/>
              <a:t>操作，长按操作，这就需要通过静态分析移动应用的源文件来</a:t>
            </a:r>
            <a:r>
              <a:rPr lang="zh-CN" altLang="zh-CN" dirty="0" smtClean="0"/>
              <a:t>查找</a:t>
            </a:r>
            <a:r>
              <a:rPr lang="zh-CN" altLang="en-US" dirty="0" smtClean="0"/>
              <a:t>与</a:t>
            </a:r>
            <a:r>
              <a:rPr lang="zh-CN" altLang="zh-CN" dirty="0" smtClean="0"/>
              <a:t>每个控件</a:t>
            </a:r>
            <a:r>
              <a:rPr lang="zh-CN" altLang="en-US" dirty="0"/>
              <a:t>关联</a:t>
            </a:r>
            <a:r>
              <a:rPr lang="zh-CN" altLang="zh-CN" dirty="0" smtClean="0"/>
              <a:t>的</a:t>
            </a:r>
            <a:r>
              <a:rPr lang="zh-CN" altLang="zh-CN" dirty="0"/>
              <a:t>触发</a:t>
            </a:r>
            <a:r>
              <a:rPr lang="zh-CN" altLang="zh-CN" dirty="0" smtClean="0"/>
              <a:t>事件</a:t>
            </a:r>
            <a:r>
              <a:rPr lang="zh-CN" altLang="en-US" dirty="0" smtClean="0"/>
              <a:t>，进一步完善模型。</a:t>
            </a:r>
            <a:endParaRPr lang="en-US" altLang="zh-CN" dirty="0" smtClean="0"/>
          </a:p>
          <a:p>
            <a:pPr marL="0" indent="0">
              <a:buNone/>
            </a:pPr>
            <a:r>
              <a:rPr lang="en-US" altLang="zh-CN" dirty="0" smtClean="0"/>
              <a:t>    </a:t>
            </a:r>
          </a:p>
          <a:p>
            <a:pPr marL="0" indent="0">
              <a:buNone/>
            </a:pPr>
            <a:r>
              <a:rPr lang="en-US" altLang="zh-CN" dirty="0"/>
              <a:t> </a:t>
            </a:r>
            <a:r>
              <a:rPr lang="en-US" altLang="zh-CN" dirty="0" smtClean="0"/>
              <a:t>   </a:t>
            </a:r>
            <a:r>
              <a:rPr lang="zh-CN" altLang="zh-CN" dirty="0" smtClean="0"/>
              <a:t>此外</a:t>
            </a:r>
            <a:r>
              <a:rPr lang="zh-CN" altLang="zh-CN" dirty="0"/>
              <a:t>，仍需要对建立的模型进行</a:t>
            </a:r>
            <a:r>
              <a:rPr lang="zh-CN" altLang="zh-CN" dirty="0" smtClean="0"/>
              <a:t>压缩，</a:t>
            </a:r>
            <a:r>
              <a:rPr lang="zh-CN" altLang="zh-CN" dirty="0"/>
              <a:t>因为模型的某些</a:t>
            </a:r>
            <a:r>
              <a:rPr lang="en-US" altLang="zh-CN" dirty="0"/>
              <a:t>GUI</a:t>
            </a:r>
            <a:r>
              <a:rPr lang="zh-CN" altLang="zh-CN" dirty="0"/>
              <a:t>界面虽然发生了改变，但是实质状态并没有</a:t>
            </a:r>
            <a:r>
              <a:rPr lang="zh-CN" altLang="zh-CN" dirty="0" smtClean="0"/>
              <a:t>变化</a:t>
            </a:r>
            <a:r>
              <a:rPr lang="zh-CN" altLang="en-US" dirty="0" smtClean="0"/>
              <a:t>，比如，当一个</a:t>
            </a:r>
            <a:r>
              <a:rPr lang="en-US" altLang="zh-CN" dirty="0" err="1" smtClean="0"/>
              <a:t>CheckBox</a:t>
            </a:r>
            <a:r>
              <a:rPr lang="zh-CN" altLang="en-US" dirty="0" smtClean="0"/>
              <a:t>被选中时，其并不会触发新的</a:t>
            </a:r>
            <a:r>
              <a:rPr lang="en-US" altLang="zh-CN" dirty="0" smtClean="0"/>
              <a:t>Activity</a:t>
            </a:r>
            <a:r>
              <a:rPr lang="zh-CN" altLang="en-US" dirty="0" smtClean="0"/>
              <a:t>界</a:t>
            </a:r>
            <a:r>
              <a:rPr lang="zh-CN" altLang="en-US" dirty="0"/>
              <a:t>面</a:t>
            </a:r>
            <a:r>
              <a:rPr lang="zh-CN" altLang="en-US" dirty="0" smtClean="0"/>
              <a:t>。</a:t>
            </a:r>
            <a:endParaRPr lang="zh-CN" altLang="en-US" dirty="0"/>
          </a:p>
        </p:txBody>
      </p:sp>
      <p:pic>
        <p:nvPicPr>
          <p:cNvPr id="6" name="图片 5"/>
          <p:cNvPicPr>
            <a:picLocks noChangeAspect="1"/>
          </p:cNvPicPr>
          <p:nvPr/>
        </p:nvPicPr>
        <p:blipFill>
          <a:blip r:embed="rId2"/>
          <a:stretch>
            <a:fillRect/>
          </a:stretch>
        </p:blipFill>
        <p:spPr>
          <a:xfrm>
            <a:off x="191344" y="1407354"/>
            <a:ext cx="3188246" cy="5334014"/>
          </a:xfrm>
          <a:prstGeom prst="rect">
            <a:avLst/>
          </a:prstGeom>
        </p:spPr>
      </p:pic>
    </p:spTree>
    <p:extLst>
      <p:ext uri="{BB962C8B-B14F-4D97-AF65-F5344CB8AC3E}">
        <p14:creationId xmlns:p14="http://schemas.microsoft.com/office/powerpoint/2010/main" val="10344986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5185097" cy="647700"/>
          </a:xfrm>
        </p:spPr>
        <p:txBody>
          <a:bodyPr/>
          <a:lstStyle/>
          <a:p>
            <a:pPr marL="0" indent="0">
              <a:buNone/>
            </a:pPr>
            <a:r>
              <a:rPr lang="zh-CN" altLang="en-US" b="1" dirty="0" smtClean="0"/>
              <a:t>初始模型构建</a:t>
            </a:r>
            <a:r>
              <a:rPr lang="en-US" altLang="zh-CN" b="1" dirty="0" smtClean="0"/>
              <a:t>-</a:t>
            </a:r>
            <a:r>
              <a:rPr lang="zh-CN" altLang="en-US" b="1" dirty="0"/>
              <a:t>定义初始状态转化</a:t>
            </a:r>
            <a:r>
              <a:rPr lang="zh-CN" altLang="en-US" b="1" dirty="0" smtClean="0"/>
              <a:t>概率</a:t>
            </a:r>
            <a:endParaRPr lang="zh-CN" altLang="en-US" dirty="0"/>
          </a:p>
        </p:txBody>
      </p:sp>
      <p:sp>
        <p:nvSpPr>
          <p:cNvPr id="4" name="文本占位符 3"/>
          <p:cNvSpPr>
            <a:spLocks noGrp="1"/>
          </p:cNvSpPr>
          <p:nvPr>
            <p:ph type="body" sz="quarter" idx="12"/>
          </p:nvPr>
        </p:nvSpPr>
        <p:spPr>
          <a:xfrm>
            <a:off x="911424" y="1989138"/>
            <a:ext cx="10585251" cy="4319587"/>
          </a:xfrm>
        </p:spPr>
        <p:txBody>
          <a:bodyPr/>
          <a:lstStyle/>
          <a:p>
            <a:pPr marL="0" indent="0">
              <a:buNone/>
            </a:pPr>
            <a:r>
              <a:rPr lang="en-US" altLang="zh-CN" dirty="0" smtClean="0"/>
              <a:t>   </a:t>
            </a:r>
          </a:p>
          <a:p>
            <a:pPr marL="0" indent="0">
              <a:buNone/>
            </a:pPr>
            <a:r>
              <a:rPr lang="en-US" altLang="zh-CN" dirty="0" smtClean="0"/>
              <a:t>    </a:t>
            </a:r>
            <a:r>
              <a:rPr lang="zh-CN" altLang="zh-CN" dirty="0" smtClean="0"/>
              <a:t>由于</a:t>
            </a:r>
            <a:r>
              <a:rPr lang="zh-CN" altLang="zh-CN" dirty="0"/>
              <a:t>移动应用测试中，每个状态存在多个触发事件引起下一个状态，当构建测试序列时，就需要根据这些控件的特点构建评价模型，优先选择覆盖率提高更大的触发事件，进而最大的提升测试覆盖的效率。</a:t>
            </a:r>
          </a:p>
          <a:p>
            <a:pPr algn="ctr"/>
            <a:endParaRPr lang="en-US" altLang="zh-CN" dirty="0" smtClean="0"/>
          </a:p>
          <a:p>
            <a:pPr marL="0" indent="0">
              <a:buNone/>
            </a:pPr>
            <a:r>
              <a:rPr lang="en-US" altLang="zh-CN" dirty="0" smtClean="0"/>
              <a:t>    </a:t>
            </a:r>
            <a:r>
              <a:rPr lang="zh-CN" altLang="zh-CN" dirty="0" smtClean="0"/>
              <a:t>从</a:t>
            </a:r>
            <a:r>
              <a:rPr lang="zh-CN" altLang="zh-CN" dirty="0"/>
              <a:t>三个角度考虑触发事件的优先级</a:t>
            </a:r>
            <a:r>
              <a:rPr lang="zh-CN" altLang="zh-CN" dirty="0" smtClean="0"/>
              <a:t>，</a:t>
            </a:r>
            <a:r>
              <a:rPr lang="zh-CN" altLang="en-US" dirty="0" smtClean="0"/>
              <a:t>分别是下级页面可触发控件的个数、可触发控件的类型以及已访问过次数。</a:t>
            </a:r>
            <a:endParaRPr lang="en-US" altLang="zh-CN" dirty="0" smtClean="0"/>
          </a:p>
          <a:p>
            <a:pPr marL="0" indent="0">
              <a:buNone/>
            </a:pPr>
            <a:r>
              <a:rPr lang="en-US" altLang="zh-CN" dirty="0"/>
              <a:t> </a:t>
            </a:r>
            <a:r>
              <a:rPr lang="en-US" altLang="zh-CN" dirty="0" smtClean="0"/>
              <a:t>   </a:t>
            </a:r>
            <a:endParaRPr lang="zh-CN" altLang="zh-CN" dirty="0"/>
          </a:p>
          <a:p>
            <a:endParaRPr lang="zh-CN" altLang="zh-CN" dirty="0"/>
          </a:p>
          <a:p>
            <a:endParaRPr lang="zh-CN" altLang="en-US" dirty="0"/>
          </a:p>
        </p:txBody>
      </p:sp>
    </p:spTree>
    <p:extLst>
      <p:ext uri="{BB962C8B-B14F-4D97-AF65-F5344CB8AC3E}">
        <p14:creationId xmlns:p14="http://schemas.microsoft.com/office/powerpoint/2010/main" val="6038683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5185097" cy="647700"/>
          </a:xfrm>
        </p:spPr>
        <p:txBody>
          <a:bodyPr/>
          <a:lstStyle/>
          <a:p>
            <a:pPr marL="0" indent="0">
              <a:buNone/>
            </a:pPr>
            <a:r>
              <a:rPr lang="zh-CN" altLang="en-US" b="1" dirty="0" smtClean="0"/>
              <a:t>初始模型构建</a:t>
            </a:r>
            <a:r>
              <a:rPr lang="en-US" altLang="zh-CN" b="1" dirty="0" smtClean="0"/>
              <a:t>-</a:t>
            </a:r>
            <a:r>
              <a:rPr lang="zh-CN" altLang="en-US" b="1" dirty="0"/>
              <a:t>定义初始状态转化</a:t>
            </a:r>
            <a:r>
              <a:rPr lang="zh-CN" altLang="en-US" b="1" dirty="0" smtClean="0"/>
              <a:t>概率</a:t>
            </a:r>
            <a:endParaRPr lang="zh-CN" altLang="en-US" dirty="0"/>
          </a:p>
        </p:txBody>
      </p:sp>
      <mc:AlternateContent xmlns:mc="http://schemas.openxmlformats.org/markup-compatibility/2006" xmlns:a14="http://schemas.microsoft.com/office/drawing/2010/main">
        <mc:Choice Requires="a14">
          <p:sp>
            <p:nvSpPr>
              <p:cNvPr id="4" name="文本占位符 3"/>
              <p:cNvSpPr>
                <a:spLocks noGrp="1"/>
              </p:cNvSpPr>
              <p:nvPr>
                <p:ph type="body" sz="quarter" idx="12"/>
              </p:nvPr>
            </p:nvSpPr>
            <p:spPr>
              <a:xfrm>
                <a:off x="4871864" y="1989138"/>
                <a:ext cx="6624811" cy="4319587"/>
              </a:xfrm>
            </p:spPr>
            <p:txBody>
              <a:bodyPr/>
              <a:lstStyle/>
              <a:p>
                <a:pPr marL="0" indent="0">
                  <a:buNone/>
                </a:pPr>
                <a:r>
                  <a:rPr lang="en-US" altLang="zh-CN" dirty="0" smtClean="0"/>
                  <a:t>   </a:t>
                </a:r>
              </a:p>
              <a:p>
                <a:pPr marL="0" indent="0">
                  <a:buNone/>
                </a:pPr>
                <a:r>
                  <a:rPr lang="en-US" altLang="zh-CN" dirty="0"/>
                  <a:t> </a:t>
                </a:r>
                <a:r>
                  <a:rPr lang="en-US" altLang="zh-CN" dirty="0" smtClean="0"/>
                  <a:t>   </a:t>
                </a:r>
                <a:r>
                  <a:rPr lang="zh-CN" altLang="zh-CN" dirty="0" smtClean="0"/>
                  <a:t>定义了如下所示的单个触发事件权值评价模型：</a:t>
                </a:r>
                <a:endParaRPr lang="en-US" altLang="zh-CN" dirty="0" smtClean="0"/>
              </a:p>
              <a:p>
                <a:pPr algn="ct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𝑝</m:t>
                        </m:r>
                      </m:e>
                      <m:sub>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𝑖</m:t>
                            </m:r>
                          </m:sub>
                        </m:sSub>
                      </m:sub>
                    </m:sSub>
                    <m:r>
                      <a:rPr lang="en-US" altLang="zh-CN" i="1" dirty="0">
                        <a:latin typeface="Cambria Math" panose="02040503050406030204" pitchFamily="18" charset="0"/>
                      </a:rPr>
                      <m:t>=</m:t>
                    </m:r>
                    <m:r>
                      <a:rPr lang="en-US" altLang="zh-CN" i="1" dirty="0">
                        <a:latin typeface="Cambria Math" panose="02040503050406030204" pitchFamily="18" charset="0"/>
                      </a:rPr>
                      <m:t>𝛼</m:t>
                    </m:r>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𝑈</m:t>
                        </m:r>
                      </m:e>
                      <m:sub>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𝑖</m:t>
                            </m:r>
                          </m:sub>
                        </m:sSub>
                      </m:sub>
                    </m:sSub>
                    <m:r>
                      <a:rPr lang="en-US" altLang="zh-CN" i="1" dirty="0">
                        <a:latin typeface="Cambria Math" panose="02040503050406030204" pitchFamily="18" charset="0"/>
                      </a:rPr>
                      <m:t>/</m:t>
                    </m:r>
                    <m:acc>
                      <m:accPr>
                        <m:chr m:val="̅"/>
                        <m:ctrlPr>
                          <a:rPr lang="zh-CN" altLang="zh-CN" i="1" dirty="0">
                            <a:latin typeface="Cambria Math" panose="02040503050406030204" pitchFamily="18" charset="0"/>
                          </a:rPr>
                        </m:ctrlPr>
                      </m:accPr>
                      <m:e>
                        <m:r>
                          <a:rPr lang="en-US" altLang="zh-CN" i="1" dirty="0">
                            <a:latin typeface="Cambria Math" panose="02040503050406030204" pitchFamily="18" charset="0"/>
                          </a:rPr>
                          <m:t>𝑈</m:t>
                        </m:r>
                      </m:e>
                    </m:acc>
                    <m:r>
                      <a:rPr lang="en-US" altLang="zh-CN" i="1" dirty="0">
                        <a:latin typeface="Cambria Math" panose="02040503050406030204" pitchFamily="18" charset="0"/>
                      </a:rPr>
                      <m:t>+</m:t>
                    </m:r>
                    <m:r>
                      <m:rPr>
                        <m:sty m:val="p"/>
                      </m:rPr>
                      <a:rPr lang="en-US" altLang="zh-CN" dirty="0">
                        <a:latin typeface="Cambria Math" panose="02040503050406030204" pitchFamily="18" charset="0"/>
                      </a:rPr>
                      <m:t>β</m:t>
                    </m:r>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𝑇</m:t>
                        </m:r>
                      </m:e>
                      <m:sub>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𝑖</m:t>
                            </m:r>
                          </m:sub>
                        </m:sSub>
                      </m:sub>
                    </m:sSub>
                    <m:r>
                      <a:rPr lang="en-US" altLang="zh-CN" i="1" dirty="0">
                        <a:latin typeface="Cambria Math" panose="02040503050406030204" pitchFamily="18" charset="0"/>
                      </a:rPr>
                      <m:t>−</m:t>
                    </m:r>
                    <m:r>
                      <m:rPr>
                        <m:sty m:val="p"/>
                      </m:rPr>
                      <a:rPr lang="en-US" altLang="zh-CN" dirty="0">
                        <a:latin typeface="Cambria Math" panose="02040503050406030204" pitchFamily="18" charset="0"/>
                      </a:rPr>
                      <m:t>γ</m:t>
                    </m:r>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𝑅</m:t>
                        </m:r>
                      </m:e>
                      <m:sub>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𝑖</m:t>
                            </m:r>
                          </m:sub>
                        </m:sSub>
                      </m:sub>
                    </m:sSub>
                  </m:oMath>
                </a14:m>
                <a:r>
                  <a:rPr lang="en-US" altLang="zh-CN" dirty="0"/>
                  <a:t>/</a:t>
                </a:r>
                <a14:m>
                  <m:oMath xmlns:m="http://schemas.openxmlformats.org/officeDocument/2006/math">
                    <m:acc>
                      <m:accPr>
                        <m:chr m:val="̅"/>
                        <m:ctrlPr>
                          <a:rPr lang="zh-CN" altLang="zh-CN" i="1" dirty="0">
                            <a:latin typeface="Cambria Math" panose="02040503050406030204" pitchFamily="18" charset="0"/>
                          </a:rPr>
                        </m:ctrlPr>
                      </m:accPr>
                      <m:e>
                        <m:r>
                          <a:rPr lang="en-US" altLang="zh-CN" i="1" dirty="0">
                            <a:latin typeface="Cambria Math" panose="02040503050406030204" pitchFamily="18" charset="0"/>
                          </a:rPr>
                          <m:t>𝑅</m:t>
                        </m:r>
                      </m:e>
                    </m:acc>
                  </m:oMath>
                </a14:m>
                <a:endParaRPr lang="en-US" altLang="zh-CN" dirty="0" smtClean="0"/>
              </a:p>
              <a:p>
                <a:endParaRPr lang="en-US" altLang="zh-CN" dirty="0" smtClean="0"/>
              </a:p>
              <a:p>
                <a:pPr marL="0" indent="0">
                  <a:buNone/>
                </a:pPr>
                <a:r>
                  <a:rPr lang="en-US" altLang="zh-CN" dirty="0"/>
                  <a:t> </a:t>
                </a:r>
                <a:r>
                  <a:rPr lang="en-US" altLang="zh-CN" dirty="0" smtClean="0"/>
                  <a:t>   </a:t>
                </a:r>
                <a:r>
                  <a:rPr lang="zh-CN" altLang="zh-CN" dirty="0" smtClean="0"/>
                  <a:t>在</a:t>
                </a:r>
                <a:r>
                  <a:rPr lang="zh-CN" altLang="zh-CN" dirty="0"/>
                  <a:t>初态模型构建完成时，计算单个状态页面所对应的触发事件计算状态转化概率，及归一化当前页面所有触发事件的权值。</a:t>
                </a:r>
              </a:p>
              <a:p>
                <a:pPr marL="0" indent="0">
                  <a:buNone/>
                </a:pPr>
                <a14:m>
                  <m:oMathPara xmlns:m="http://schemas.openxmlformats.org/officeDocument/2006/math">
                    <m:oMathParaPr>
                      <m:jc m:val="center"/>
                    </m:oMathParaPr>
                    <m:oMath xmlns:m="http://schemas.openxmlformats.org/officeDocument/2006/math">
                      <m:sSub>
                        <m:sSubPr>
                          <m:ctrlPr>
                            <a:rPr lang="zh-CN" altLang="zh-CN" i="1" dirty="0">
                              <a:latin typeface="Cambria Math" panose="02040503050406030204" pitchFamily="18" charset="0"/>
                            </a:rPr>
                          </m:ctrlPr>
                        </m:sSubPr>
                        <m:e>
                          <m:acc>
                            <m:accPr>
                              <m:chr m:val="̅"/>
                              <m:ctrlPr>
                                <a:rPr lang="zh-CN" altLang="zh-CN" i="1" dirty="0">
                                  <a:latin typeface="Cambria Math" panose="02040503050406030204" pitchFamily="18" charset="0"/>
                                </a:rPr>
                              </m:ctrlPr>
                            </m:accPr>
                            <m:e>
                              <m:r>
                                <a:rPr lang="en-US" altLang="zh-CN" i="1" dirty="0">
                                  <a:latin typeface="Cambria Math" panose="02040503050406030204" pitchFamily="18" charset="0"/>
                                </a:rPr>
                                <m:t>𝑝</m:t>
                              </m:r>
                            </m:e>
                          </m:acc>
                        </m:e>
                        <m:sub>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𝑖</m:t>
                              </m:r>
                            </m:sub>
                          </m:sSub>
                        </m:sub>
                      </m:sSub>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𝑝</m:t>
                          </m:r>
                        </m:e>
                        <m:sub>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𝑖</m:t>
                              </m:r>
                            </m:sub>
                          </m:sSub>
                        </m:sub>
                      </m:sSub>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𝑝</m:t>
                          </m:r>
                        </m:e>
                        <m:sub>
                          <m:r>
                            <a:rPr lang="en-US" altLang="zh-CN" i="1" dirty="0">
                              <a:latin typeface="Cambria Math" panose="02040503050406030204" pitchFamily="18" charset="0"/>
                            </a:rPr>
                            <m:t>𝑒</m:t>
                          </m:r>
                        </m:sub>
                      </m:sSub>
                    </m:oMath>
                  </m:oMathPara>
                </a14:m>
                <a:endParaRPr lang="zh-CN" altLang="zh-CN" dirty="0"/>
              </a:p>
              <a:p>
                <a:endParaRPr lang="zh-CN" altLang="zh-CN" dirty="0"/>
              </a:p>
              <a:p>
                <a:endParaRPr lang="zh-CN" altLang="en-US" dirty="0"/>
              </a:p>
            </p:txBody>
          </p:sp>
        </mc:Choice>
        <mc:Fallback xmlns="">
          <p:sp>
            <p:nvSpPr>
              <p:cNvPr id="4" name="文本占位符 3"/>
              <p:cNvSpPr>
                <a:spLocks noGrp="1" noRot="1" noChangeAspect="1" noMove="1" noResize="1" noEditPoints="1" noAdjustHandles="1" noChangeArrowheads="1" noChangeShapeType="1" noTextEdit="1"/>
              </p:cNvSpPr>
              <p:nvPr>
                <p:ph type="body" sz="quarter" idx="12"/>
              </p:nvPr>
            </p:nvSpPr>
            <p:spPr>
              <a:xfrm>
                <a:off x="4871864" y="1989138"/>
                <a:ext cx="6624811" cy="4319587"/>
              </a:xfrm>
              <a:blipFill rotWithShape="0">
                <a:blip r:embed="rId3"/>
                <a:stretch>
                  <a:fillRect l="-920"/>
                </a:stretch>
              </a:blipFill>
            </p:spPr>
            <p:txBody>
              <a:bodyPr/>
              <a:lstStyle/>
              <a:p>
                <a:r>
                  <a:rPr lang="zh-CN" altLang="en-US">
                    <a:noFill/>
                  </a:rPr>
                  <a:t> </a:t>
                </a:r>
              </a:p>
            </p:txBody>
          </p:sp>
        </mc:Fallback>
      </mc:AlternateContent>
      <p:pic>
        <p:nvPicPr>
          <p:cNvPr id="5" name="图片 4"/>
          <p:cNvPicPr>
            <a:picLocks noChangeAspect="1"/>
          </p:cNvPicPr>
          <p:nvPr/>
        </p:nvPicPr>
        <p:blipFill>
          <a:blip r:embed="rId4"/>
          <a:stretch>
            <a:fillRect/>
          </a:stretch>
        </p:blipFill>
        <p:spPr>
          <a:xfrm>
            <a:off x="126975" y="2564904"/>
            <a:ext cx="4751821" cy="2796218"/>
          </a:xfrm>
          <a:prstGeom prst="rect">
            <a:avLst/>
          </a:prstGeom>
        </p:spPr>
      </p:pic>
    </p:spTree>
    <p:extLst>
      <p:ext uri="{BB962C8B-B14F-4D97-AF65-F5344CB8AC3E}">
        <p14:creationId xmlns:p14="http://schemas.microsoft.com/office/powerpoint/2010/main" val="215118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6553250" cy="647700"/>
          </a:xfrm>
        </p:spPr>
        <p:txBody>
          <a:bodyPr/>
          <a:lstStyle/>
          <a:p>
            <a:pPr marL="0" indent="0">
              <a:buNone/>
            </a:pPr>
            <a:r>
              <a:rPr lang="zh-CN" altLang="zh-CN" b="1" dirty="0"/>
              <a:t>基于模型进化算法的测试数据</a:t>
            </a:r>
            <a:r>
              <a:rPr lang="zh-CN" altLang="zh-CN" b="1" dirty="0" smtClean="0"/>
              <a:t>生成</a:t>
            </a:r>
            <a:r>
              <a:rPr lang="en-US" altLang="zh-CN" b="1" dirty="0" smtClean="0"/>
              <a:t>-</a:t>
            </a:r>
            <a:r>
              <a:rPr lang="zh-CN" altLang="en-US" b="1" dirty="0" smtClean="0"/>
              <a:t>定义测试覆盖率</a:t>
            </a:r>
            <a:endParaRPr lang="zh-CN" altLang="en-US" b="1" dirty="0"/>
          </a:p>
        </p:txBody>
      </p:sp>
      <mc:AlternateContent xmlns:mc="http://schemas.openxmlformats.org/markup-compatibility/2006" xmlns:a14="http://schemas.microsoft.com/office/drawing/2010/main">
        <mc:Choice Requires="a14">
          <p:sp>
            <p:nvSpPr>
              <p:cNvPr id="4" name="文本占位符 3"/>
              <p:cNvSpPr>
                <a:spLocks noGrp="1"/>
              </p:cNvSpPr>
              <p:nvPr>
                <p:ph type="body" sz="quarter" idx="12"/>
              </p:nvPr>
            </p:nvSpPr>
            <p:spPr>
              <a:xfrm>
                <a:off x="550862" y="1989138"/>
                <a:ext cx="10945813" cy="4319587"/>
              </a:xfrm>
            </p:spPr>
            <p:txBody>
              <a:bodyPr/>
              <a:lstStyle/>
              <a:p>
                <a:pPr marL="0" indent="0">
                  <a:buNone/>
                </a:pPr>
                <a:r>
                  <a:rPr lang="en-US" altLang="zh-CN" dirty="0" smtClean="0"/>
                  <a:t>    </a:t>
                </a:r>
                <a:r>
                  <a:rPr lang="zh-CN" altLang="zh-CN" dirty="0" smtClean="0"/>
                  <a:t>根据</a:t>
                </a:r>
                <a:r>
                  <a:rPr lang="zh-CN" altLang="zh-CN" dirty="0"/>
                  <a:t>移动应用测试覆盖的特点，选取了两个指标作为测试覆盖率计算的考虑因素：活动（</a:t>
                </a:r>
                <a:r>
                  <a:rPr lang="en-US" altLang="zh-CN" dirty="0"/>
                  <a:t>Activity</a:t>
                </a:r>
                <a:r>
                  <a:rPr lang="zh-CN" altLang="zh-CN" dirty="0"/>
                  <a:t>）</a:t>
                </a:r>
                <a:r>
                  <a:rPr lang="zh-CN" altLang="zh-CN" dirty="0" smtClean="0"/>
                  <a:t>覆盖，</a:t>
                </a:r>
                <a:r>
                  <a:rPr lang="zh-CN" altLang="zh-CN" dirty="0"/>
                  <a:t>代码（</a:t>
                </a:r>
                <a:r>
                  <a:rPr lang="en-US" altLang="zh-CN" dirty="0"/>
                  <a:t>Code</a:t>
                </a:r>
                <a:r>
                  <a:rPr lang="zh-CN" altLang="zh-CN" dirty="0"/>
                  <a:t>）</a:t>
                </a:r>
                <a:r>
                  <a:rPr lang="zh-CN" altLang="zh-CN" dirty="0" smtClean="0"/>
                  <a:t>覆盖。</a:t>
                </a:r>
                <a:endParaRPr lang="en-US" altLang="zh-CN" dirty="0" smtClean="0"/>
              </a:p>
              <a:p>
                <a:pPr marL="0" indent="0">
                  <a:buNone/>
                </a:pPr>
                <a:r>
                  <a:rPr lang="en-US" altLang="zh-CN" dirty="0" smtClean="0"/>
                  <a:t>    </a:t>
                </a:r>
                <a:endParaRPr lang="en-US" altLang="zh-CN" dirty="0"/>
              </a:p>
              <a:p>
                <a:pPr marL="0" indent="0">
                  <a:buNone/>
                </a:pPr>
                <a:r>
                  <a:rPr lang="en-US" altLang="zh-CN" dirty="0" smtClean="0"/>
                  <a:t>    </a:t>
                </a:r>
                <a:r>
                  <a:rPr lang="zh-CN" altLang="zh-CN" dirty="0" smtClean="0"/>
                  <a:t>定义</a:t>
                </a:r>
                <a:r>
                  <a:rPr lang="zh-CN" altLang="zh-CN" dirty="0"/>
                  <a:t>模型覆盖度评价模型：</a:t>
                </a:r>
              </a:p>
              <a:p>
                <a:pPr marL="0" indent="0">
                  <a:buNone/>
                </a:pPr>
                <a14:m>
                  <m:oMathPara xmlns:m="http://schemas.openxmlformats.org/officeDocument/2006/math">
                    <m:oMathParaPr>
                      <m:jc m:val="centerGroup"/>
                    </m:oMathParaPr>
                    <m:oMath xmlns:m="http://schemas.openxmlformats.org/officeDocument/2006/math">
                      <m:r>
                        <m:rPr>
                          <m:sty m:val="p"/>
                        </m:rPr>
                        <a:rPr lang="en-US" altLang="zh-CN" dirty="0">
                          <a:latin typeface="Cambria Math" panose="02040503050406030204" pitchFamily="18" charset="0"/>
                        </a:rPr>
                        <m:t>V</m:t>
                      </m:r>
                      <m:r>
                        <a:rPr lang="en-US" altLang="zh-CN"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𝐿</m:t>
                          </m:r>
                        </m:e>
                        <m:sub>
                          <m:r>
                            <a:rPr lang="en-US" altLang="zh-CN" i="1" dirty="0">
                              <a:latin typeface="Cambria Math" panose="02040503050406030204" pitchFamily="18" charset="0"/>
                            </a:rPr>
                            <m:t>𝑀</m:t>
                          </m:r>
                        </m:sub>
                      </m:sSub>
                      <m:r>
                        <a:rPr lang="en-US" altLang="zh-CN" dirty="0">
                          <a:latin typeface="Cambria Math" panose="02040503050406030204" pitchFamily="18" charset="0"/>
                        </a:rPr>
                        <m:t>)=</m:t>
                      </m:r>
                      <m:r>
                        <m:rPr>
                          <m:sty m:val="p"/>
                        </m:rPr>
                        <a:rPr lang="en-US" altLang="zh-CN" dirty="0">
                          <a:latin typeface="Cambria Math" panose="02040503050406030204" pitchFamily="18" charset="0"/>
                        </a:rPr>
                        <m:t>a</m:t>
                      </m:r>
                      <m:r>
                        <a:rPr lang="en-US" altLang="zh-CN" i="1" dirty="0">
                          <a:latin typeface="Cambria Math" panose="02040503050406030204" pitchFamily="18" charset="0"/>
                        </a:rPr>
                        <m:t>∗</m:t>
                      </m:r>
                      <m:r>
                        <m:rPr>
                          <m:sty m:val="p"/>
                        </m:rPr>
                        <a:rPr lang="en-US" altLang="zh-CN" dirty="0">
                          <a:latin typeface="Cambria Math" panose="02040503050406030204" pitchFamily="18" charset="0"/>
                        </a:rPr>
                        <m:t>AR</m:t>
                      </m:r>
                      <m:r>
                        <a:rPr lang="en-US" altLang="zh-CN" dirty="0">
                          <a:latin typeface="Cambria Math" panose="02040503050406030204" pitchFamily="18" charset="0"/>
                        </a:rPr>
                        <m:t>/</m:t>
                      </m:r>
                      <m:r>
                        <m:rPr>
                          <m:sty m:val="p"/>
                        </m:rPr>
                        <a:rPr lang="en-US" altLang="zh-CN" dirty="0">
                          <a:latin typeface="Cambria Math" panose="02040503050406030204" pitchFamily="18" charset="0"/>
                        </a:rPr>
                        <m:t>AT</m:t>
                      </m:r>
                      <m:r>
                        <a:rPr lang="en-US" altLang="zh-CN" dirty="0">
                          <a:latin typeface="Cambria Math" panose="02040503050406030204" pitchFamily="18" charset="0"/>
                        </a:rPr>
                        <m:t>+</m:t>
                      </m:r>
                      <m:r>
                        <m:rPr>
                          <m:sty m:val="p"/>
                        </m:rPr>
                        <a:rPr lang="en-US" altLang="zh-CN" dirty="0">
                          <a:latin typeface="Cambria Math" panose="02040503050406030204" pitchFamily="18" charset="0"/>
                        </a:rPr>
                        <m:t>b</m:t>
                      </m:r>
                      <m:r>
                        <a:rPr lang="en-US" altLang="zh-CN" i="1" dirty="0">
                          <a:latin typeface="Cambria Math" panose="02040503050406030204" pitchFamily="18" charset="0"/>
                        </a:rPr>
                        <m:t>∗</m:t>
                      </m:r>
                      <m:r>
                        <m:rPr>
                          <m:sty m:val="p"/>
                        </m:rPr>
                        <a:rPr lang="en-US" altLang="zh-CN" dirty="0">
                          <a:latin typeface="Cambria Math" panose="02040503050406030204" pitchFamily="18" charset="0"/>
                        </a:rPr>
                        <m:t>CR</m:t>
                      </m:r>
                      <m:r>
                        <a:rPr lang="en-US" altLang="zh-CN" dirty="0">
                          <a:latin typeface="Cambria Math" panose="02040503050406030204" pitchFamily="18" charset="0"/>
                        </a:rPr>
                        <m:t>/</m:t>
                      </m:r>
                      <m:r>
                        <m:rPr>
                          <m:sty m:val="p"/>
                        </m:rPr>
                        <a:rPr lang="en-US" altLang="zh-CN" dirty="0">
                          <a:latin typeface="Cambria Math" panose="02040503050406030204" pitchFamily="18" charset="0"/>
                        </a:rPr>
                        <m:t>CT</m:t>
                      </m:r>
                    </m:oMath>
                  </m:oMathPara>
                </a14:m>
                <a:endParaRPr lang="zh-CN" altLang="zh-CN" dirty="0"/>
              </a:p>
              <a:p>
                <a:pPr marL="0" indent="0">
                  <a:buNone/>
                </a:pPr>
                <a:endParaRPr lang="zh-CN" altLang="en-US" dirty="0"/>
              </a:p>
            </p:txBody>
          </p:sp>
        </mc:Choice>
        <mc:Fallback xmlns="">
          <p:sp>
            <p:nvSpPr>
              <p:cNvPr id="4" name="文本占位符 3"/>
              <p:cNvSpPr>
                <a:spLocks noGrp="1" noRot="1" noChangeAspect="1" noMove="1" noResize="1" noEditPoints="1" noAdjustHandles="1" noChangeArrowheads="1" noChangeShapeType="1" noTextEdit="1"/>
              </p:cNvSpPr>
              <p:nvPr>
                <p:ph type="body" sz="quarter" idx="12"/>
              </p:nvPr>
            </p:nvSpPr>
            <p:spPr>
              <a:xfrm>
                <a:off x="550862" y="1989138"/>
                <a:ext cx="10945813" cy="4319587"/>
              </a:xfrm>
              <a:blipFill rotWithShape="0">
                <a:blip r:embed="rId3"/>
                <a:stretch>
                  <a:fillRect l="-557" t="-70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07462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9865617" cy="647700"/>
          </a:xfrm>
        </p:spPr>
        <p:txBody>
          <a:bodyPr/>
          <a:lstStyle/>
          <a:p>
            <a:pPr marL="0" indent="0">
              <a:buNone/>
            </a:pPr>
            <a:r>
              <a:rPr lang="zh-CN" altLang="zh-CN" b="1" dirty="0"/>
              <a:t>基于模型进化算法的测试数据</a:t>
            </a:r>
            <a:r>
              <a:rPr lang="zh-CN" altLang="zh-CN" b="1" dirty="0" smtClean="0"/>
              <a:t>生成</a:t>
            </a:r>
            <a:r>
              <a:rPr lang="en-US" altLang="zh-CN" b="1" dirty="0" smtClean="0"/>
              <a:t>-</a:t>
            </a:r>
            <a:r>
              <a:rPr lang="zh-CN" altLang="zh-CN" b="1" dirty="0"/>
              <a:t>生成</a:t>
            </a:r>
            <a:r>
              <a:rPr lang="zh-CN" altLang="zh-CN" b="1" dirty="0" smtClean="0"/>
              <a:t>测试数据</a:t>
            </a:r>
            <a:endParaRPr lang="zh-CN" altLang="en-US" b="1" dirty="0"/>
          </a:p>
        </p:txBody>
      </p:sp>
      <mc:AlternateContent xmlns:mc="http://schemas.openxmlformats.org/markup-compatibility/2006" xmlns:a14="http://schemas.microsoft.com/office/drawing/2010/main">
        <mc:Choice Requires="a14">
          <p:sp>
            <p:nvSpPr>
              <p:cNvPr id="4" name="文本占位符 3"/>
              <p:cNvSpPr>
                <a:spLocks noGrp="1"/>
              </p:cNvSpPr>
              <p:nvPr>
                <p:ph type="body" sz="quarter" idx="12"/>
              </p:nvPr>
            </p:nvSpPr>
            <p:spPr>
              <a:xfrm>
                <a:off x="767408" y="1989138"/>
                <a:ext cx="10729267" cy="4319587"/>
              </a:xfrm>
            </p:spPr>
            <p:txBody>
              <a:bodyPr/>
              <a:lstStyle/>
              <a:p>
                <a:pPr marL="0" indent="0">
                  <a:buNone/>
                </a:pPr>
                <a:r>
                  <a:rPr lang="en-US" altLang="zh-CN" dirty="0" smtClean="0"/>
                  <a:t>    </a:t>
                </a:r>
                <a:r>
                  <a:rPr lang="zh-CN" altLang="zh-CN" dirty="0" smtClean="0"/>
                  <a:t>对于</a:t>
                </a:r>
                <a:r>
                  <a:rPr lang="zh-CN" altLang="zh-CN" dirty="0"/>
                  <a:t>一个给定的模型，采用概率最大化算法去寻找其测试序列。即从模型的初始状态开始，每次都选择概率值最大的触发事件触发下一状态，这样生成一条概率最大化的测试路径，就得到当前模型下最高效的测试覆盖</a:t>
                </a:r>
                <a:r>
                  <a:rPr lang="zh-CN" altLang="zh-CN" dirty="0" smtClean="0"/>
                  <a:t>。</a:t>
                </a:r>
                <a:endParaRPr lang="en-US" altLang="zh-CN" dirty="0" smtClean="0"/>
              </a:p>
              <a:p>
                <a:pPr marL="0" indent="0">
                  <a:buNone/>
                </a:pPr>
                <a:endParaRPr lang="en-US" altLang="zh-CN" dirty="0" smtClean="0"/>
              </a:p>
              <a:p>
                <a:pPr marL="0" indent="0">
                  <a:buNone/>
                </a:pPr>
                <a:r>
                  <a:rPr lang="en-US" altLang="zh-CN" dirty="0" smtClean="0"/>
                  <a:t>    </a:t>
                </a:r>
                <a:r>
                  <a:rPr lang="zh-CN" altLang="zh-CN" dirty="0" smtClean="0"/>
                  <a:t>将</a:t>
                </a:r>
                <a:r>
                  <a:rPr lang="zh-CN" altLang="zh-CN" dirty="0"/>
                  <a:t>每一次测试序列定义为</a:t>
                </a:r>
                <a14:m>
                  <m:oMath xmlns:m="http://schemas.openxmlformats.org/officeDocument/2006/math">
                    <m:sSub>
                      <m:sSubPr>
                        <m:ctrlPr>
                          <a:rPr lang="zh-CN" altLang="zh-CN" i="1" dirty="0">
                            <a:latin typeface="Cambria Math" panose="02040503050406030204" pitchFamily="18" charset="0"/>
                          </a:rPr>
                        </m:ctrlPr>
                      </m:sSubPr>
                      <m:e>
                        <m:r>
                          <m:rPr>
                            <m:sty m:val="p"/>
                          </m:rPr>
                          <a:rPr lang="en-US" altLang="zh-CN" dirty="0">
                            <a:latin typeface="Cambria Math" panose="02040503050406030204" pitchFamily="18" charset="0"/>
                          </a:rPr>
                          <m:t>L</m:t>
                        </m:r>
                      </m:e>
                      <m:sub>
                        <m:r>
                          <a:rPr lang="en-US" altLang="zh-CN" i="1" dirty="0">
                            <a:latin typeface="Cambria Math" panose="02040503050406030204" pitchFamily="18" charset="0"/>
                          </a:rPr>
                          <m:t>𝑀</m:t>
                        </m:r>
                      </m:sub>
                    </m:sSub>
                    <m:r>
                      <a:rPr lang="en-US" altLang="zh-CN"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dirty="0">
                            <a:latin typeface="Cambria Math" panose="02040503050406030204" pitchFamily="18" charset="0"/>
                          </a:rPr>
                          <m:t>1</m:t>
                        </m:r>
                      </m:sub>
                    </m:sSub>
                    <m:r>
                      <a:rPr lang="en-US" altLang="zh-CN"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dirty="0">
                            <a:latin typeface="Cambria Math" panose="02040503050406030204" pitchFamily="18" charset="0"/>
                          </a:rPr>
                          <m:t>2</m:t>
                        </m:r>
                      </m:sub>
                    </m:sSub>
                    <m:r>
                      <a:rPr lang="en-US" altLang="zh-CN"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𝑛</m:t>
                        </m:r>
                      </m:sub>
                    </m:sSub>
                    <m:r>
                      <a:rPr lang="en-US" altLang="zh-CN" dirty="0">
                        <a:latin typeface="Cambria Math" panose="02040503050406030204" pitchFamily="18" charset="0"/>
                      </a:rPr>
                      <m:t>)</m:t>
                    </m:r>
                  </m:oMath>
                </a14:m>
                <a:r>
                  <a:rPr lang="en-US" altLang="zh-CN" dirty="0"/>
                  <a:t>,</a:t>
                </a:r>
                <a:r>
                  <a:rPr lang="zh-CN" altLang="zh-CN" dirty="0"/>
                  <a:t>其中</a:t>
                </a: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dirty="0">
                            <a:latin typeface="Cambria Math" panose="02040503050406030204" pitchFamily="18" charset="0"/>
                          </a:rPr>
                          <m:t>1</m:t>
                        </m:r>
                      </m:sub>
                    </m:sSub>
                  </m:oMath>
                </a14:m>
                <a:r>
                  <a:rPr lang="zh-CN" altLang="zh-CN" dirty="0"/>
                  <a:t>代表从模型</a:t>
                </a:r>
                <a:r>
                  <a:rPr lang="en-US" altLang="zh-CN" dirty="0"/>
                  <a:t>M</a:t>
                </a:r>
                <a:r>
                  <a:rPr lang="zh-CN" altLang="zh-CN" dirty="0"/>
                  <a:t>的初态</a:t>
                </a: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𝑠</m:t>
                        </m:r>
                      </m:e>
                      <m:sub>
                        <m:r>
                          <a:rPr lang="en-US" altLang="zh-CN" dirty="0">
                            <a:latin typeface="Cambria Math" panose="02040503050406030204" pitchFamily="18" charset="0"/>
                          </a:rPr>
                          <m:t>0</m:t>
                        </m:r>
                      </m:sub>
                    </m:sSub>
                  </m:oMath>
                </a14:m>
                <a:r>
                  <a:rPr lang="zh-CN" altLang="zh-CN" dirty="0"/>
                  <a:t>开始进入下一状态</a:t>
                </a: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𝑠</m:t>
                        </m:r>
                      </m:e>
                      <m:sub>
                        <m:r>
                          <a:rPr lang="en-US" altLang="zh-CN" dirty="0">
                            <a:latin typeface="Cambria Math" panose="02040503050406030204" pitchFamily="18" charset="0"/>
                          </a:rPr>
                          <m:t>1</m:t>
                        </m:r>
                      </m:sub>
                    </m:sSub>
                  </m:oMath>
                </a14:m>
                <a:r>
                  <a:rPr lang="zh-CN" altLang="zh-CN" dirty="0"/>
                  <a:t>的触发事件，</a:t>
                </a: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dirty="0">
                            <a:latin typeface="Cambria Math" panose="02040503050406030204" pitchFamily="18" charset="0"/>
                          </a:rPr>
                          <m:t>2</m:t>
                        </m:r>
                      </m:sub>
                    </m:sSub>
                  </m:oMath>
                </a14:m>
                <a:r>
                  <a:rPr lang="zh-CN" altLang="zh-CN" dirty="0"/>
                  <a:t>代表从状态</a:t>
                </a: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𝑠</m:t>
                        </m:r>
                      </m:e>
                      <m:sub>
                        <m:r>
                          <a:rPr lang="en-US" altLang="zh-CN" dirty="0">
                            <a:latin typeface="Cambria Math" panose="02040503050406030204" pitchFamily="18" charset="0"/>
                          </a:rPr>
                          <m:t>1</m:t>
                        </m:r>
                      </m:sub>
                    </m:sSub>
                  </m:oMath>
                </a14:m>
                <a:r>
                  <a:rPr lang="zh-CN" altLang="zh-CN" dirty="0"/>
                  <a:t>进入下一状态的触发事件，以此类推，</a:t>
                </a:r>
                <a14:m>
                  <m:oMath xmlns:m="http://schemas.openxmlformats.org/officeDocument/2006/math">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𝑒</m:t>
                        </m:r>
                      </m:e>
                      <m:sub>
                        <m:r>
                          <a:rPr lang="en-US" altLang="zh-CN" i="1" dirty="0">
                            <a:latin typeface="Cambria Math" panose="02040503050406030204" pitchFamily="18" charset="0"/>
                          </a:rPr>
                          <m:t>𝑛</m:t>
                        </m:r>
                      </m:sub>
                    </m:sSub>
                  </m:oMath>
                </a14:m>
                <a:r>
                  <a:rPr lang="zh-CN" altLang="zh-CN" dirty="0"/>
                  <a:t>代表进入结束状态前最后一个触发事件</a:t>
                </a:r>
                <a:r>
                  <a:rPr lang="zh-CN" altLang="zh-CN" dirty="0" smtClean="0"/>
                  <a:t>。</a:t>
                </a:r>
                <a:endParaRPr lang="en-US" altLang="zh-CN" dirty="0" smtClean="0"/>
              </a:p>
              <a:p>
                <a:pPr marL="0" indent="0">
                  <a:buNone/>
                </a:pPr>
                <a:endParaRPr lang="zh-CN" altLang="zh-CN" dirty="0"/>
              </a:p>
              <a:p>
                <a:pPr marL="0" indent="0">
                  <a:buNone/>
                </a:pPr>
                <a:r>
                  <a:rPr lang="zh-CN" altLang="en-US" dirty="0" smtClean="0"/>
                  <a:t>    实际运行过程中，每次从</a:t>
                </a:r>
                <a:r>
                  <a:rPr lang="zh-CN" altLang="zh-CN" dirty="0" smtClean="0"/>
                  <a:t>模型</a:t>
                </a:r>
                <a:r>
                  <a:rPr lang="zh-CN" altLang="zh-CN" dirty="0"/>
                  <a:t>中生成了前</a:t>
                </a:r>
                <a:r>
                  <a:rPr lang="en-US" altLang="zh-CN" dirty="0"/>
                  <a:t>50</a:t>
                </a:r>
                <a:r>
                  <a:rPr lang="zh-CN" altLang="zh-CN" dirty="0"/>
                  <a:t>条概率最大测试序列，每条序列最多包含</a:t>
                </a:r>
                <a:r>
                  <a:rPr lang="en-US" altLang="zh-CN" dirty="0"/>
                  <a:t>30</a:t>
                </a:r>
                <a:r>
                  <a:rPr lang="zh-CN" altLang="zh-CN" dirty="0"/>
                  <a:t>个触发</a:t>
                </a:r>
                <a:r>
                  <a:rPr lang="zh-CN" altLang="zh-CN" dirty="0" smtClean="0"/>
                  <a:t>事件</a:t>
                </a:r>
                <a:r>
                  <a:rPr lang="zh-CN" altLang="en-US" dirty="0" smtClean="0"/>
                  <a:t>。</a:t>
                </a:r>
                <a:endParaRPr lang="en-US" altLang="zh-CN" dirty="0" smtClean="0"/>
              </a:p>
              <a:p>
                <a:pPr marL="0" indent="0">
                  <a:buNone/>
                </a:pPr>
                <a:endParaRPr lang="zh-CN" altLang="zh-CN" dirty="0"/>
              </a:p>
              <a:p>
                <a:pPr marL="0" indent="0">
                  <a:buNone/>
                </a:pPr>
                <a:r>
                  <a:rPr lang="en-US" altLang="zh-CN" dirty="0" smtClean="0"/>
                  <a:t>   </a:t>
                </a:r>
                <a:endParaRPr lang="zh-CN" altLang="en-US" dirty="0"/>
              </a:p>
            </p:txBody>
          </p:sp>
        </mc:Choice>
        <mc:Fallback xmlns="">
          <p:sp>
            <p:nvSpPr>
              <p:cNvPr id="4" name="文本占位符 3"/>
              <p:cNvSpPr>
                <a:spLocks noGrp="1" noRot="1" noChangeAspect="1" noMove="1" noResize="1" noEditPoints="1" noAdjustHandles="1" noChangeArrowheads="1" noChangeShapeType="1" noTextEdit="1"/>
              </p:cNvSpPr>
              <p:nvPr>
                <p:ph type="body" sz="quarter" idx="12"/>
              </p:nvPr>
            </p:nvSpPr>
            <p:spPr>
              <a:xfrm>
                <a:off x="767408" y="1989138"/>
                <a:ext cx="10729267" cy="4319587"/>
              </a:xfrm>
              <a:blipFill rotWithShape="0">
                <a:blip r:embed="rId2"/>
                <a:stretch>
                  <a:fillRect l="-625" t="-705" r="-170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9398549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7849393" cy="647700"/>
          </a:xfrm>
        </p:spPr>
        <p:txBody>
          <a:bodyPr/>
          <a:lstStyle/>
          <a:p>
            <a:pPr marL="0" indent="0">
              <a:buNone/>
            </a:pPr>
            <a:r>
              <a:rPr lang="zh-CN" altLang="zh-CN" b="1" dirty="0"/>
              <a:t>基于模型进化算法的测试数据</a:t>
            </a:r>
            <a:r>
              <a:rPr lang="zh-CN" altLang="zh-CN" b="1" dirty="0" smtClean="0"/>
              <a:t>生成</a:t>
            </a:r>
            <a:r>
              <a:rPr lang="en-US" altLang="zh-CN" b="1" dirty="0" smtClean="0"/>
              <a:t>-</a:t>
            </a:r>
            <a:r>
              <a:rPr lang="zh-CN" altLang="zh-CN" b="1" dirty="0" smtClean="0"/>
              <a:t>模型</a:t>
            </a:r>
            <a:r>
              <a:rPr lang="zh-CN" altLang="en-US" b="1" dirty="0" smtClean="0"/>
              <a:t>进化</a:t>
            </a:r>
            <a:r>
              <a:rPr lang="zh-CN" altLang="zh-CN" b="1" dirty="0" smtClean="0"/>
              <a:t>算法</a:t>
            </a:r>
            <a:endParaRPr lang="zh-CN" altLang="en-US" b="1" dirty="0"/>
          </a:p>
        </p:txBody>
      </p:sp>
      <mc:AlternateContent xmlns:mc="http://schemas.openxmlformats.org/markup-compatibility/2006" xmlns:a14="http://schemas.microsoft.com/office/drawing/2010/main">
        <mc:Choice Requires="a14">
          <p:sp>
            <p:nvSpPr>
              <p:cNvPr id="4" name="文本占位符 3"/>
              <p:cNvSpPr>
                <a:spLocks noGrp="1"/>
              </p:cNvSpPr>
              <p:nvPr>
                <p:ph type="body" sz="quarter" idx="12"/>
              </p:nvPr>
            </p:nvSpPr>
            <p:spPr>
              <a:xfrm>
                <a:off x="695398" y="1629246"/>
                <a:ext cx="10801275" cy="4319587"/>
              </a:xfrm>
            </p:spPr>
            <p:txBody>
              <a:bodyPr/>
              <a:lstStyle/>
              <a:p>
                <a:pPr marL="0" indent="0">
                  <a:buNone/>
                </a:pPr>
                <a:r>
                  <a:rPr lang="zh-CN" altLang="en-US" dirty="0" smtClean="0"/>
                  <a:t>    模型进化算法借鉴了吉布斯采样的方法，</a:t>
                </a:r>
                <a:r>
                  <a:rPr lang="zh-CN" altLang="zh-CN" dirty="0"/>
                  <a:t>吉布斯算法假设需要从目标概率密度函数</a:t>
                </a:r>
                <a14:m>
                  <m:oMath xmlns:m="http://schemas.openxmlformats.org/officeDocument/2006/math">
                    <m:r>
                      <m:rPr>
                        <m:sty m:val="p"/>
                      </m:rPr>
                      <a:rPr lang="en-US" altLang="zh-CN" dirty="0">
                        <a:latin typeface="Cambria Math" panose="02040503050406030204" pitchFamily="18" charset="0"/>
                      </a:rPr>
                      <m:t>p</m:t>
                    </m:r>
                    <m:r>
                      <a:rPr lang="en-US" altLang="zh-CN" dirty="0">
                        <a:latin typeface="Cambria Math" panose="02040503050406030204" pitchFamily="18" charset="0"/>
                      </a:rPr>
                      <m:t>(</m:t>
                    </m:r>
                    <m:r>
                      <m:rPr>
                        <m:sty m:val="p"/>
                      </m:rPr>
                      <a:rPr lang="en-US" altLang="zh-CN" dirty="0">
                        <a:latin typeface="Cambria Math" panose="02040503050406030204" pitchFamily="18" charset="0"/>
                      </a:rPr>
                      <m:t>θ</m:t>
                    </m:r>
                    <m:r>
                      <a:rPr lang="en-US" altLang="zh-CN" dirty="0">
                        <a:latin typeface="Cambria Math" panose="02040503050406030204" pitchFamily="18" charset="0"/>
                      </a:rPr>
                      <m:t>)</m:t>
                    </m:r>
                  </m:oMath>
                </a14:m>
                <a:r>
                  <a:rPr lang="zh-CN" altLang="zh-CN" dirty="0"/>
                  <a:t>中进行采样，即根据马尔可夫链去随机生成一个序列：</a:t>
                </a:r>
                <a14:m>
                  <m:oMath xmlns:m="http://schemas.openxmlformats.org/officeDocument/2006/math">
                    <m:r>
                      <m:rPr>
                        <m:sty m:val="p"/>
                      </m:rPr>
                      <a:rPr lang="en-US" altLang="zh-CN" dirty="0">
                        <a:latin typeface="Cambria Math" panose="02040503050406030204" pitchFamily="18" charset="0"/>
                      </a:rPr>
                      <m:t>θ</m:t>
                    </m:r>
                    <m:d>
                      <m:dPr>
                        <m:ctrlPr>
                          <a:rPr lang="zh-CN" altLang="zh-CN" i="1" dirty="0">
                            <a:latin typeface="Cambria Math" panose="02040503050406030204" pitchFamily="18" charset="0"/>
                          </a:rPr>
                        </m:ctrlPr>
                      </m:dPr>
                      <m:e>
                        <m:r>
                          <a:rPr lang="en-US" altLang="zh-CN" dirty="0">
                            <a:latin typeface="Cambria Math" panose="02040503050406030204" pitchFamily="18" charset="0"/>
                          </a:rPr>
                          <m:t>1</m:t>
                        </m:r>
                      </m:e>
                    </m:d>
                    <m:r>
                      <a:rPr lang="en-US" altLang="zh-CN" dirty="0">
                        <a:latin typeface="Cambria Math" panose="02040503050406030204" pitchFamily="18" charset="0"/>
                      </a:rPr>
                      <m:t>→</m:t>
                    </m:r>
                    <m:r>
                      <m:rPr>
                        <m:sty m:val="p"/>
                      </m:rPr>
                      <a:rPr lang="en-US" altLang="zh-CN" dirty="0">
                        <a:latin typeface="Cambria Math" panose="02040503050406030204" pitchFamily="18" charset="0"/>
                      </a:rPr>
                      <m:t>θ</m:t>
                    </m:r>
                    <m:d>
                      <m:dPr>
                        <m:ctrlPr>
                          <a:rPr lang="zh-CN" altLang="zh-CN" i="1" dirty="0">
                            <a:latin typeface="Cambria Math" panose="02040503050406030204" pitchFamily="18" charset="0"/>
                          </a:rPr>
                        </m:ctrlPr>
                      </m:dPr>
                      <m:e>
                        <m:r>
                          <a:rPr lang="en-US" altLang="zh-CN" dirty="0">
                            <a:latin typeface="Cambria Math" panose="02040503050406030204" pitchFamily="18" charset="0"/>
                          </a:rPr>
                          <m:t>2</m:t>
                        </m:r>
                      </m:e>
                    </m:d>
                    <m:r>
                      <a:rPr lang="en-US" altLang="zh-CN" dirty="0">
                        <a:latin typeface="Cambria Math" panose="02040503050406030204" pitchFamily="18" charset="0"/>
                      </a:rPr>
                      <m:t>→⋯</m:t>
                    </m:r>
                    <m:r>
                      <m:rPr>
                        <m:sty m:val="p"/>
                      </m:rPr>
                      <a:rPr lang="en-US" altLang="zh-CN" dirty="0">
                        <a:latin typeface="Cambria Math" panose="02040503050406030204" pitchFamily="18" charset="0"/>
                      </a:rPr>
                      <m:t>θ</m:t>
                    </m:r>
                    <m:d>
                      <m:dPr>
                        <m:ctrlPr>
                          <a:rPr lang="zh-CN" altLang="zh-CN" i="1" dirty="0">
                            <a:latin typeface="Cambria Math" panose="02040503050406030204" pitchFamily="18" charset="0"/>
                          </a:rPr>
                        </m:ctrlPr>
                      </m:dPr>
                      <m:e>
                        <m:r>
                          <m:rPr>
                            <m:sty m:val="p"/>
                          </m:rPr>
                          <a:rPr lang="en-US" altLang="zh-CN" dirty="0">
                            <a:latin typeface="Cambria Math" panose="02040503050406030204" pitchFamily="18" charset="0"/>
                          </a:rPr>
                          <m:t>t</m:t>
                        </m:r>
                      </m:e>
                    </m:d>
                    <m:r>
                      <a:rPr lang="en-US" altLang="zh-CN" dirty="0">
                        <a:latin typeface="Cambria Math" panose="02040503050406030204" pitchFamily="18" charset="0"/>
                      </a:rPr>
                      <m:t>→…</m:t>
                    </m:r>
                    <m:r>
                      <a:rPr lang="zh-CN" altLang="zh-CN" dirty="0">
                        <a:latin typeface="Cambria Math" panose="02040503050406030204" pitchFamily="18" charset="0"/>
                      </a:rPr>
                      <m:t>，</m:t>
                    </m:r>
                  </m:oMath>
                </a14:m>
                <a:r>
                  <a:rPr lang="zh-CN" altLang="zh-CN" dirty="0"/>
                  <a:t>其中，</a:t>
                </a:r>
                <a14:m>
                  <m:oMath xmlns:m="http://schemas.openxmlformats.org/officeDocument/2006/math">
                    <m:r>
                      <m:rPr>
                        <m:sty m:val="p"/>
                      </m:rPr>
                      <a:rPr lang="en-US" altLang="zh-CN" dirty="0">
                        <a:latin typeface="Cambria Math" panose="02040503050406030204" pitchFamily="18" charset="0"/>
                      </a:rPr>
                      <m:t>θ</m:t>
                    </m:r>
                    <m:d>
                      <m:dPr>
                        <m:ctrlPr>
                          <a:rPr lang="zh-CN" altLang="zh-CN" i="1" dirty="0">
                            <a:latin typeface="Cambria Math" panose="02040503050406030204" pitchFamily="18" charset="0"/>
                          </a:rPr>
                        </m:ctrlPr>
                      </m:dPr>
                      <m:e>
                        <m:r>
                          <m:rPr>
                            <m:sty m:val="p"/>
                          </m:rPr>
                          <a:rPr lang="en-US" altLang="zh-CN" dirty="0">
                            <a:latin typeface="Cambria Math" panose="02040503050406030204" pitchFamily="18" charset="0"/>
                          </a:rPr>
                          <m:t>t</m:t>
                        </m:r>
                      </m:e>
                    </m:d>
                  </m:oMath>
                </a14:m>
                <a:r>
                  <a:rPr lang="zh-CN" altLang="zh-CN" dirty="0"/>
                  <a:t>表示的是马尔可夫链在第</a:t>
                </a:r>
                <a:r>
                  <a:rPr lang="en-US" altLang="zh-CN" dirty="0"/>
                  <a:t>t</a:t>
                </a:r>
                <a:r>
                  <a:rPr lang="zh-CN" altLang="zh-CN" dirty="0"/>
                  <a:t>代时的状态</a:t>
                </a:r>
                <a:r>
                  <a:rPr lang="zh-CN" altLang="zh-CN" dirty="0" smtClean="0"/>
                  <a:t>。</a:t>
                </a:r>
                <a:endParaRPr lang="en-US" altLang="zh-CN" dirty="0" smtClean="0"/>
              </a:p>
              <a:p>
                <a:pPr marL="0" indent="0" algn="just">
                  <a:buNone/>
                </a:pPr>
                <a:r>
                  <a:rPr lang="en-US" altLang="zh-CN" dirty="0" smtClean="0"/>
                  <a:t>    </a:t>
                </a:r>
                <a:r>
                  <a:rPr lang="zh-CN" altLang="zh-CN" dirty="0" smtClean="0"/>
                  <a:t>该</a:t>
                </a:r>
                <a:r>
                  <a:rPr lang="zh-CN" altLang="zh-CN" dirty="0"/>
                  <a:t>方法的基本思想是：对于一个给定的概率分</a:t>
                </a:r>
                <a:r>
                  <a:rPr lang="en-US" altLang="zh-CN" i="1" dirty="0"/>
                  <a:t>P</a:t>
                </a:r>
                <a:r>
                  <a:rPr lang="en-US" altLang="zh-CN" dirty="0"/>
                  <a:t>(</a:t>
                </a:r>
                <a:r>
                  <a:rPr lang="en-US" altLang="zh-CN" i="1" dirty="0"/>
                  <a:t>X</a:t>
                </a:r>
                <a:r>
                  <a:rPr lang="en-US" altLang="zh-CN" dirty="0"/>
                  <a:t>)</a:t>
                </a:r>
                <a:r>
                  <a:rPr lang="zh-CN" altLang="zh-CN" dirty="0"/>
                  <a:t>，若要得到其样本，可以构造一个转移矩阵为</a:t>
                </a:r>
                <a:r>
                  <a:rPr lang="en-US" altLang="zh-CN" dirty="0"/>
                  <a:t>P</a:t>
                </a:r>
                <a:r>
                  <a:rPr lang="zh-CN" altLang="zh-CN" dirty="0"/>
                  <a:t>的马尔可夫链，使得该马尔可夫链的平稳分布为</a:t>
                </a:r>
                <a:r>
                  <a:rPr lang="en-US" altLang="zh-CN" dirty="0"/>
                  <a:t>P(X)</a:t>
                </a:r>
                <a:r>
                  <a:rPr lang="zh-CN" altLang="zh-CN" dirty="0"/>
                  <a:t>，这样，无论其初始状态为何值，假设记为</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0</m:t>
                        </m:r>
                      </m:sub>
                    </m:sSub>
                  </m:oMath>
                </a14:m>
                <a:r>
                  <a:rPr lang="zh-CN" altLang="zh-CN" dirty="0"/>
                  <a:t>，那么随着马尔科夫过程的转移，得到了一系列的状态值，如：</a:t>
                </a:r>
                <a14:m>
                  <m:oMath xmlns:m="http://schemas.openxmlformats.org/officeDocument/2006/math">
                    <m:sSub>
                      <m:sSubPr>
                        <m:ctrlPr>
                          <a:rPr lang="zh-CN" altLang="zh-CN" i="1" smtClean="0">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0</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x</m:t>
                        </m:r>
                      </m:e>
                      <m:sub>
                        <m:r>
                          <a:rPr lang="en-US" altLang="zh-CN" i="1">
                            <a:latin typeface="Cambria Math" panose="02040503050406030204" pitchFamily="18" charset="0"/>
                          </a:rPr>
                          <m:t>𝑛</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x</m:t>
                        </m:r>
                      </m:e>
                      <m:sub>
                        <m:r>
                          <a:rPr lang="en-US" altLang="zh-CN" i="1">
                            <a:latin typeface="Cambria Math" panose="02040503050406030204" pitchFamily="18" charset="0"/>
                          </a:rPr>
                          <m:t>𝑛</m:t>
                        </m:r>
                        <m:r>
                          <a:rPr lang="en-US" altLang="zh-CN" i="1">
                            <a:latin typeface="Cambria Math" panose="02040503050406030204" pitchFamily="18" charset="0"/>
                          </a:rPr>
                          <m:t>+1</m:t>
                        </m:r>
                      </m:sub>
                    </m:sSub>
                    <m:r>
                      <a:rPr lang="en-US" altLang="zh-CN">
                        <a:latin typeface="Cambria Math" panose="02040503050406030204" pitchFamily="18" charset="0"/>
                      </a:rPr>
                      <m:t>,⋯</m:t>
                    </m:r>
                  </m:oMath>
                </a14:m>
                <a:r>
                  <a:rPr lang="en-US" altLang="zh-CN" dirty="0"/>
                  <a:t>,</a:t>
                </a:r>
                <a:r>
                  <a:rPr lang="zh-CN" altLang="zh-CN" dirty="0"/>
                  <a:t>，如果这个马尔可夫过程在第</a:t>
                </a:r>
                <a:r>
                  <a:rPr lang="en-US" altLang="zh-CN" i="1" dirty="0"/>
                  <a:t>n</a:t>
                </a:r>
                <a:r>
                  <a:rPr lang="zh-CN" altLang="zh-CN" dirty="0"/>
                  <a:t>步时已经收敛，那么分布</a:t>
                </a:r>
                <a:r>
                  <a:rPr lang="en-US" altLang="zh-CN" i="1" dirty="0"/>
                  <a:t>P</a:t>
                </a:r>
                <a:r>
                  <a:rPr lang="en-US" altLang="zh-CN" dirty="0"/>
                  <a:t>(</a:t>
                </a:r>
                <a:r>
                  <a:rPr lang="en-US" altLang="zh-CN" i="1" dirty="0"/>
                  <a:t>X</a:t>
                </a:r>
                <a:r>
                  <a:rPr lang="en-US" altLang="zh-CN" dirty="0"/>
                  <a:t>)</a:t>
                </a:r>
                <a:r>
                  <a:rPr lang="zh-CN" altLang="zh-CN" dirty="0"/>
                  <a:t>的样本即为</a:t>
                </a:r>
                <a14:m>
                  <m:oMath xmlns:m="http://schemas.openxmlformats.org/officeDocument/2006/math">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x</m:t>
                        </m:r>
                      </m:e>
                      <m:sub>
                        <m:r>
                          <a:rPr lang="en-US" altLang="zh-CN" i="1">
                            <a:latin typeface="Cambria Math" panose="02040503050406030204" pitchFamily="18" charset="0"/>
                          </a:rPr>
                          <m:t>𝑛</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x</m:t>
                        </m:r>
                      </m:e>
                      <m:sub>
                        <m:r>
                          <a:rPr lang="en-US" altLang="zh-CN" i="1">
                            <a:latin typeface="Cambria Math" panose="02040503050406030204" pitchFamily="18" charset="0"/>
                          </a:rPr>
                          <m:t>𝑛</m:t>
                        </m:r>
                        <m:r>
                          <a:rPr lang="en-US" altLang="zh-CN" i="1">
                            <a:latin typeface="Cambria Math" panose="02040503050406030204" pitchFamily="18" charset="0"/>
                          </a:rPr>
                          <m:t>+1</m:t>
                        </m:r>
                      </m:sub>
                    </m:sSub>
                    <m:r>
                      <a:rPr lang="en-US" altLang="zh-CN">
                        <a:latin typeface="Cambria Math" panose="02040503050406030204" pitchFamily="18" charset="0"/>
                      </a:rPr>
                      <m:t>,⋯</m:t>
                    </m:r>
                  </m:oMath>
                </a14:m>
                <a:r>
                  <a:rPr lang="zh-CN" altLang="zh-CN" dirty="0"/>
                  <a:t>。</a:t>
                </a:r>
              </a:p>
              <a:p>
                <a:pPr marL="0" indent="0">
                  <a:buNone/>
                </a:pPr>
                <a:endParaRPr lang="zh-CN" altLang="zh-CN" dirty="0"/>
              </a:p>
              <a:p>
                <a:pPr marL="0" indent="0">
                  <a:buNone/>
                </a:pPr>
                <a:endParaRPr lang="zh-CN" altLang="en-US" dirty="0"/>
              </a:p>
            </p:txBody>
          </p:sp>
        </mc:Choice>
        <mc:Fallback xmlns="">
          <p:sp>
            <p:nvSpPr>
              <p:cNvPr id="4" name="文本占位符 3"/>
              <p:cNvSpPr>
                <a:spLocks noGrp="1" noRot="1" noChangeAspect="1" noMove="1" noResize="1" noEditPoints="1" noAdjustHandles="1" noChangeArrowheads="1" noChangeShapeType="1" noTextEdit="1"/>
              </p:cNvSpPr>
              <p:nvPr>
                <p:ph type="body" sz="quarter" idx="12"/>
              </p:nvPr>
            </p:nvSpPr>
            <p:spPr>
              <a:xfrm>
                <a:off x="695398" y="1629246"/>
                <a:ext cx="10801275" cy="4319587"/>
              </a:xfrm>
              <a:blipFill rotWithShape="0">
                <a:blip r:embed="rId3"/>
                <a:stretch>
                  <a:fillRect l="-564" t="-987" r="-621"/>
                </a:stretch>
              </a:blipFill>
            </p:spPr>
            <p:txBody>
              <a:bodyPr/>
              <a:lstStyle/>
              <a:p>
                <a:r>
                  <a:rPr lang="zh-CN" altLang="en-US">
                    <a:noFill/>
                  </a:rPr>
                  <a:t> </a:t>
                </a:r>
              </a:p>
            </p:txBody>
          </p:sp>
        </mc:Fallback>
      </mc:AlternateContent>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1873" y="4365104"/>
            <a:ext cx="6288323" cy="2304256"/>
          </a:xfrm>
          <a:prstGeom prst="rect">
            <a:avLst/>
          </a:prstGeom>
        </p:spPr>
      </p:pic>
    </p:spTree>
    <p:extLst>
      <p:ext uri="{BB962C8B-B14F-4D97-AF65-F5344CB8AC3E}">
        <p14:creationId xmlns:p14="http://schemas.microsoft.com/office/powerpoint/2010/main" val="40830649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6553249" cy="647700"/>
          </a:xfrm>
        </p:spPr>
        <p:txBody>
          <a:bodyPr/>
          <a:lstStyle/>
          <a:p>
            <a:pPr marL="0" indent="0">
              <a:buNone/>
            </a:pPr>
            <a:r>
              <a:rPr lang="zh-CN" altLang="zh-CN" b="1" dirty="0"/>
              <a:t>基于模型进化算法的测试数据生成</a:t>
            </a:r>
            <a:r>
              <a:rPr lang="en-US" altLang="zh-CN" b="1" dirty="0"/>
              <a:t>-</a:t>
            </a:r>
            <a:r>
              <a:rPr lang="zh-CN" altLang="zh-CN" b="1" dirty="0"/>
              <a:t>模型</a:t>
            </a:r>
            <a:r>
              <a:rPr lang="zh-CN" altLang="en-US" b="1" dirty="0"/>
              <a:t>进化</a:t>
            </a:r>
            <a:r>
              <a:rPr lang="zh-CN" altLang="zh-CN" b="1" dirty="0" smtClean="0"/>
              <a:t>算法</a:t>
            </a:r>
            <a:endParaRPr lang="zh-CN" altLang="en-US" b="1" dirty="0"/>
          </a:p>
          <a:p>
            <a:endParaRPr lang="zh-CN" altLang="en-US" dirty="0"/>
          </a:p>
        </p:txBody>
      </p:sp>
      <mc:AlternateContent xmlns:mc="http://schemas.openxmlformats.org/markup-compatibility/2006" xmlns:a14="http://schemas.microsoft.com/office/drawing/2010/main">
        <mc:Choice Requires="a14">
          <p:sp>
            <p:nvSpPr>
              <p:cNvPr id="4" name="文本占位符 3"/>
              <p:cNvSpPr>
                <a:spLocks noGrp="1"/>
              </p:cNvSpPr>
              <p:nvPr>
                <p:ph type="body" sz="quarter" idx="12"/>
              </p:nvPr>
            </p:nvSpPr>
            <p:spPr>
              <a:xfrm>
                <a:off x="4367807" y="1989138"/>
                <a:ext cx="7128867" cy="4319587"/>
              </a:xfrm>
            </p:spPr>
            <p:txBody>
              <a:bodyPr/>
              <a:lstStyle/>
              <a:p>
                <a:pPr marL="0" indent="0">
                  <a:buNone/>
                </a:pPr>
                <a:r>
                  <a:rPr lang="zh-CN" altLang="zh-CN" dirty="0" smtClean="0"/>
                  <a:t>按照</a:t>
                </a:r>
                <a:r>
                  <a:rPr lang="zh-CN" altLang="en-US" dirty="0" smtClean="0"/>
                  <a:t>吉布斯取样</a:t>
                </a:r>
                <a:r>
                  <a:rPr lang="zh-CN" altLang="zh-CN" dirty="0" smtClean="0"/>
                  <a:t>算法</a:t>
                </a:r>
                <a:r>
                  <a:rPr lang="zh-CN" altLang="zh-CN" dirty="0"/>
                  <a:t>的一般方法，设定模型进化的目标函数</a:t>
                </a:r>
              </a:p>
              <a:p>
                <a:pPr marL="0" indent="0">
                  <a:buNone/>
                </a:pPr>
                <a14:m>
                  <m:oMathPara xmlns:m="http://schemas.openxmlformats.org/officeDocument/2006/math">
                    <m:oMathParaPr>
                      <m:jc m:val="centerGroup"/>
                    </m:oMathParaPr>
                    <m:oMath xmlns:m="http://schemas.openxmlformats.org/officeDocument/2006/math">
                      <m:r>
                        <m:rPr>
                          <m:sty m:val="p"/>
                        </m:rPr>
                        <a:rPr lang="en-US" altLang="zh-CN" dirty="0">
                          <a:latin typeface="Cambria Math" panose="02040503050406030204" pitchFamily="18" charset="0"/>
                        </a:rPr>
                        <m:t>p</m:t>
                      </m:r>
                      <m:d>
                        <m:dPr>
                          <m:ctrlPr>
                            <a:rPr lang="zh-CN" altLang="zh-CN" i="1" dirty="0">
                              <a:latin typeface="Cambria Math" panose="02040503050406030204" pitchFamily="18" charset="0"/>
                            </a:rPr>
                          </m:ctrlPr>
                        </m:dPr>
                        <m:e>
                          <m:r>
                            <m:rPr>
                              <m:sty m:val="p"/>
                            </m:rPr>
                            <a:rPr lang="en-US" altLang="zh-CN" dirty="0">
                              <a:latin typeface="Cambria Math" panose="02040503050406030204" pitchFamily="18" charset="0"/>
                            </a:rPr>
                            <m:t>M</m:t>
                          </m:r>
                        </m:e>
                      </m:d>
                      <m:r>
                        <a:rPr lang="en-US" altLang="zh-CN" dirty="0">
                          <a:latin typeface="Cambria Math" panose="02040503050406030204" pitchFamily="18" charset="0"/>
                        </a:rPr>
                        <m:t>=</m:t>
                      </m:r>
                      <m:f>
                        <m:fPr>
                          <m:ctrlPr>
                            <a:rPr lang="zh-CN" altLang="zh-CN" i="1" dirty="0">
                              <a:latin typeface="Cambria Math" panose="02040503050406030204" pitchFamily="18" charset="0"/>
                            </a:rPr>
                          </m:ctrlPr>
                        </m:fPr>
                        <m:num>
                          <m:r>
                            <a:rPr lang="en-US" altLang="zh-CN" i="1" dirty="0">
                              <a:latin typeface="Cambria Math" panose="02040503050406030204" pitchFamily="18" charset="0"/>
                            </a:rPr>
                            <m:t>1</m:t>
                          </m:r>
                        </m:num>
                        <m:den>
                          <m:r>
                            <a:rPr lang="en-US" altLang="zh-CN" i="1" dirty="0">
                              <a:latin typeface="Cambria Math" panose="02040503050406030204" pitchFamily="18" charset="0"/>
                            </a:rPr>
                            <m:t>𝑍</m:t>
                          </m:r>
                        </m:den>
                      </m:f>
                      <m:r>
                        <a:rPr lang="en-US" altLang="zh-CN" i="1" dirty="0">
                          <a:latin typeface="Cambria Math" panose="02040503050406030204" pitchFamily="18" charset="0"/>
                        </a:rPr>
                        <m:t>∗</m:t>
                      </m:r>
                      <m:sSup>
                        <m:sSupPr>
                          <m:ctrlPr>
                            <a:rPr lang="zh-CN" altLang="zh-CN" i="1" dirty="0">
                              <a:latin typeface="Cambria Math" panose="02040503050406030204" pitchFamily="18" charset="0"/>
                            </a:rPr>
                          </m:ctrlPr>
                        </m:sSupPr>
                        <m:e>
                          <m:r>
                            <a:rPr lang="en-US" altLang="zh-CN" i="1" dirty="0">
                              <a:latin typeface="Cambria Math" panose="02040503050406030204" pitchFamily="18" charset="0"/>
                            </a:rPr>
                            <m:t>𝑒</m:t>
                          </m:r>
                        </m:e>
                        <m:sup>
                          <m:r>
                            <a:rPr lang="en-US" altLang="zh-CN" i="1" dirty="0">
                              <a:latin typeface="Cambria Math" panose="02040503050406030204" pitchFamily="18" charset="0"/>
                            </a:rPr>
                            <m:t>−</m:t>
                          </m:r>
                          <m:r>
                            <a:rPr lang="en-US" altLang="zh-CN" i="1" dirty="0">
                              <a:latin typeface="Cambria Math" panose="02040503050406030204" pitchFamily="18" charset="0"/>
                            </a:rPr>
                            <m:t>𝑎</m:t>
                          </m:r>
                          <m:r>
                            <a:rPr lang="en-US" altLang="zh-CN" i="1" dirty="0">
                              <a:latin typeface="Cambria Math" panose="02040503050406030204" pitchFamily="18" charset="0"/>
                            </a:rPr>
                            <m:t>∗</m:t>
                          </m:r>
                          <m:r>
                            <a:rPr lang="en-US" altLang="zh-CN" i="1" dirty="0">
                              <a:latin typeface="Cambria Math" panose="02040503050406030204" pitchFamily="18" charset="0"/>
                            </a:rPr>
                            <m:t>𝑉</m:t>
                          </m:r>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𝑆</m:t>
                              </m:r>
                            </m:e>
                            <m:sub>
                              <m:r>
                                <a:rPr lang="en-US" altLang="zh-CN" i="1" dirty="0">
                                  <a:latin typeface="Cambria Math" panose="02040503050406030204" pitchFamily="18" charset="0"/>
                                </a:rPr>
                                <m:t>𝑀</m:t>
                              </m:r>
                            </m:sub>
                          </m:sSub>
                          <m:r>
                            <a:rPr lang="en-US" altLang="zh-CN" i="1" dirty="0">
                              <a:latin typeface="Cambria Math" panose="02040503050406030204" pitchFamily="18" charset="0"/>
                            </a:rPr>
                            <m:t>)</m:t>
                          </m:r>
                        </m:sup>
                      </m:sSup>
                    </m:oMath>
                  </m:oMathPara>
                </a14:m>
                <a:endParaRPr lang="zh-CN" altLang="zh-CN" dirty="0"/>
              </a:p>
              <a:p>
                <a:pPr marL="0" indent="0">
                  <a:buNone/>
                </a:pPr>
                <a:endParaRPr lang="en-US" altLang="zh-CN" dirty="0" smtClean="0"/>
              </a:p>
              <a:p>
                <a:pPr marL="0" indent="0">
                  <a:buNone/>
                </a:pPr>
                <a:r>
                  <a:rPr lang="zh-CN" altLang="zh-CN" dirty="0" smtClean="0"/>
                  <a:t>则</a:t>
                </a:r>
                <a:r>
                  <a:rPr lang="zh-CN" altLang="zh-CN" dirty="0"/>
                  <a:t>其对应的接受概率为</a:t>
                </a:r>
              </a:p>
              <a:p>
                <a:pPr marL="0" indent="0">
                  <a:buNone/>
                </a:pPr>
                <a14:m>
                  <m:oMathPara xmlns:m="http://schemas.openxmlformats.org/officeDocument/2006/math">
                    <m:oMathParaPr>
                      <m:jc m:val="centerGroup"/>
                    </m:oMathParaPr>
                    <m:oMath xmlns:m="http://schemas.openxmlformats.org/officeDocument/2006/math">
                      <m:r>
                        <m:rPr>
                          <m:sty m:val="p"/>
                        </m:rPr>
                        <a:rPr lang="en-US" altLang="zh-CN" dirty="0">
                          <a:latin typeface="Cambria Math" panose="02040503050406030204" pitchFamily="18" charset="0"/>
                        </a:rPr>
                        <m:t>α</m:t>
                      </m:r>
                      <m:r>
                        <a:rPr lang="en-US" altLang="zh-CN" dirty="0">
                          <a:latin typeface="Cambria Math" panose="02040503050406030204" pitchFamily="18" charset="0"/>
                        </a:rPr>
                        <m:t>=</m:t>
                      </m:r>
                      <m:r>
                        <m:rPr>
                          <m:sty m:val="p"/>
                        </m:rPr>
                        <a:rPr lang="en-US" altLang="zh-CN" dirty="0">
                          <a:latin typeface="Cambria Math" panose="02040503050406030204" pitchFamily="18" charset="0"/>
                        </a:rPr>
                        <m:t>min</m:t>
                      </m:r>
                      <m:r>
                        <a:rPr lang="en-US" altLang="zh-CN" dirty="0">
                          <a:latin typeface="Cambria Math" panose="02040503050406030204" pitchFamily="18" charset="0"/>
                        </a:rPr>
                        <m:t>(1,</m:t>
                      </m:r>
                      <m:sSup>
                        <m:sSupPr>
                          <m:ctrlPr>
                            <a:rPr lang="zh-CN" altLang="zh-CN" i="1" dirty="0">
                              <a:latin typeface="Cambria Math" panose="02040503050406030204" pitchFamily="18" charset="0"/>
                            </a:rPr>
                          </m:ctrlPr>
                        </m:sSupPr>
                        <m:e>
                          <m:r>
                            <a:rPr lang="en-US" altLang="zh-CN" i="1" dirty="0">
                              <a:latin typeface="Cambria Math" panose="02040503050406030204" pitchFamily="18" charset="0"/>
                            </a:rPr>
                            <m:t>𝑒</m:t>
                          </m:r>
                        </m:e>
                        <m:sup>
                          <m:r>
                            <a:rPr lang="en-US" altLang="zh-CN" i="1" dirty="0">
                              <a:latin typeface="Cambria Math" panose="02040503050406030204" pitchFamily="18" charset="0"/>
                            </a:rPr>
                            <m:t>−</m:t>
                          </m:r>
                          <m:r>
                            <a:rPr lang="en-US" altLang="zh-CN" i="1" dirty="0">
                              <a:latin typeface="Cambria Math" panose="02040503050406030204" pitchFamily="18" charset="0"/>
                            </a:rPr>
                            <m:t>𝑎</m:t>
                          </m:r>
                          <m:r>
                            <a:rPr lang="en-US" altLang="zh-CN" i="1" dirty="0">
                              <a:latin typeface="Cambria Math" panose="02040503050406030204" pitchFamily="18" charset="0"/>
                            </a:rPr>
                            <m:t>∗(</m:t>
                          </m:r>
                          <m:r>
                            <a:rPr lang="en-US" altLang="zh-CN" i="1" dirty="0">
                              <a:latin typeface="Cambria Math" panose="02040503050406030204" pitchFamily="18" charset="0"/>
                            </a:rPr>
                            <m:t>𝑉</m:t>
                          </m:r>
                          <m:d>
                            <m:dPr>
                              <m:ctrlPr>
                                <a:rPr lang="zh-CN" altLang="zh-CN" i="1" dirty="0">
                                  <a:latin typeface="Cambria Math" panose="02040503050406030204" pitchFamily="18" charset="0"/>
                                </a:rPr>
                              </m:ctrlPr>
                            </m:dPr>
                            <m:e>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𝑆</m:t>
                                  </m:r>
                                </m:e>
                                <m:sub>
                                  <m:r>
                                    <a:rPr lang="en-US" altLang="zh-CN" i="1" dirty="0">
                                      <a:latin typeface="Cambria Math" panose="02040503050406030204" pitchFamily="18" charset="0"/>
                                    </a:rPr>
                                    <m:t>𝑀</m:t>
                                  </m:r>
                                </m:sub>
                              </m:sSub>
                            </m:e>
                          </m:d>
                          <m:r>
                            <a:rPr lang="en-US" altLang="zh-CN" i="1" dirty="0">
                              <a:latin typeface="Cambria Math" panose="02040503050406030204" pitchFamily="18" charset="0"/>
                            </a:rPr>
                            <m:t>−</m:t>
                          </m:r>
                          <m:r>
                            <a:rPr lang="en-US" altLang="zh-CN" i="1" dirty="0">
                              <a:latin typeface="Cambria Math" panose="02040503050406030204" pitchFamily="18" charset="0"/>
                            </a:rPr>
                            <m:t>𝑉</m:t>
                          </m:r>
                          <m:r>
                            <a:rPr lang="en-US" altLang="zh-CN" i="1" dirty="0">
                              <a:latin typeface="Cambria Math" panose="02040503050406030204" pitchFamily="18" charset="0"/>
                            </a:rPr>
                            <m:t>(</m:t>
                          </m:r>
                          <m:sSub>
                            <m:sSubPr>
                              <m:ctrlPr>
                                <a:rPr lang="zh-CN" altLang="zh-CN" i="1" dirty="0">
                                  <a:latin typeface="Cambria Math" panose="02040503050406030204" pitchFamily="18" charset="0"/>
                                </a:rPr>
                              </m:ctrlPr>
                            </m:sSubPr>
                            <m:e>
                              <m:r>
                                <a:rPr lang="en-US" altLang="zh-CN" i="1" dirty="0">
                                  <a:latin typeface="Cambria Math" panose="02040503050406030204" pitchFamily="18" charset="0"/>
                                </a:rPr>
                                <m:t>𝑆</m:t>
                              </m:r>
                            </m:e>
                            <m:sub>
                              <m:r>
                                <a:rPr lang="en-US" altLang="zh-CN" i="1" dirty="0">
                                  <a:latin typeface="Cambria Math" panose="02040503050406030204" pitchFamily="18" charset="0"/>
                                </a:rPr>
                                <m:t>𝑁</m:t>
                              </m:r>
                            </m:sub>
                          </m:sSub>
                          <m:r>
                            <a:rPr lang="en-US" altLang="zh-CN" i="1" dirty="0">
                              <a:latin typeface="Cambria Math" panose="02040503050406030204" pitchFamily="18" charset="0"/>
                            </a:rPr>
                            <m:t>))</m:t>
                          </m:r>
                        </m:sup>
                      </m:sSup>
                      <m:r>
                        <a:rPr lang="en-US" altLang="zh-CN" dirty="0">
                          <a:latin typeface="Cambria Math" panose="02040503050406030204" pitchFamily="18" charset="0"/>
                        </a:rPr>
                        <m:t>)</m:t>
                      </m:r>
                    </m:oMath>
                  </m:oMathPara>
                </a14:m>
                <a:endParaRPr lang="zh-CN" altLang="zh-CN" dirty="0"/>
              </a:p>
              <a:p>
                <a:pPr marL="0" indent="0">
                  <a:buNone/>
                </a:pPr>
                <a:endParaRPr lang="zh-CN" altLang="en-US" dirty="0"/>
              </a:p>
            </p:txBody>
          </p:sp>
        </mc:Choice>
        <mc:Fallback xmlns="">
          <p:sp>
            <p:nvSpPr>
              <p:cNvPr id="4" name="文本占位符 3"/>
              <p:cNvSpPr>
                <a:spLocks noGrp="1" noRot="1" noChangeAspect="1" noMove="1" noResize="1" noEditPoints="1" noAdjustHandles="1" noChangeArrowheads="1" noChangeShapeType="1" noTextEdit="1"/>
              </p:cNvSpPr>
              <p:nvPr>
                <p:ph type="body" sz="quarter" idx="12"/>
              </p:nvPr>
            </p:nvSpPr>
            <p:spPr>
              <a:xfrm>
                <a:off x="4367807" y="1989138"/>
                <a:ext cx="7128867" cy="4319587"/>
              </a:xfrm>
              <a:blipFill rotWithShape="0">
                <a:blip r:embed="rId3"/>
                <a:stretch>
                  <a:fillRect l="-941" t="-705"/>
                </a:stretch>
              </a:blipFill>
            </p:spPr>
            <p:txBody>
              <a:bodyPr/>
              <a:lstStyle/>
              <a:p>
                <a:r>
                  <a:rPr lang="zh-CN" altLang="en-US">
                    <a:noFill/>
                  </a:rPr>
                  <a:t> </a:t>
                </a:r>
              </a:p>
            </p:txBody>
          </p:sp>
        </mc:Fallback>
      </mc:AlternateContent>
      <p:pic>
        <p:nvPicPr>
          <p:cNvPr id="5" name="图片 4"/>
          <p:cNvPicPr>
            <a:picLocks noChangeAspect="1"/>
          </p:cNvPicPr>
          <p:nvPr/>
        </p:nvPicPr>
        <p:blipFill>
          <a:blip r:embed="rId4"/>
          <a:stretch>
            <a:fillRect/>
          </a:stretch>
        </p:blipFill>
        <p:spPr>
          <a:xfrm>
            <a:off x="119336" y="1628775"/>
            <a:ext cx="4134612" cy="4922058"/>
          </a:xfrm>
          <a:prstGeom prst="rect">
            <a:avLst/>
          </a:prstGeom>
        </p:spPr>
      </p:pic>
    </p:spTree>
    <p:extLst>
      <p:ext uri="{BB962C8B-B14F-4D97-AF65-F5344CB8AC3E}">
        <p14:creationId xmlns:p14="http://schemas.microsoft.com/office/powerpoint/2010/main" val="18178970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3528913" cy="647700"/>
          </a:xfrm>
        </p:spPr>
        <p:txBody>
          <a:bodyPr/>
          <a:lstStyle/>
          <a:p>
            <a:pPr marL="0" indent="0">
              <a:buNone/>
            </a:pPr>
            <a:r>
              <a:rPr lang="zh-CN" altLang="en-US" b="1" dirty="0" smtClean="0"/>
              <a:t>本方法思路及创新点</a:t>
            </a:r>
            <a:endParaRPr lang="zh-CN" altLang="en-US" b="1" dirty="0"/>
          </a:p>
        </p:txBody>
      </p:sp>
      <p:sp>
        <p:nvSpPr>
          <p:cNvPr id="4" name="文本占位符 3"/>
          <p:cNvSpPr>
            <a:spLocks noGrp="1"/>
          </p:cNvSpPr>
          <p:nvPr>
            <p:ph type="body" sz="quarter" idx="12"/>
          </p:nvPr>
        </p:nvSpPr>
        <p:spPr>
          <a:xfrm>
            <a:off x="5015879" y="1989138"/>
            <a:ext cx="6480795" cy="4319587"/>
          </a:xfrm>
        </p:spPr>
        <p:txBody>
          <a:bodyPr/>
          <a:lstStyle/>
          <a:p>
            <a:pPr marL="0" indent="0">
              <a:buNone/>
            </a:pPr>
            <a:r>
              <a:rPr lang="en-US" altLang="zh-CN" dirty="0" smtClean="0"/>
              <a:t>    </a:t>
            </a:r>
            <a:r>
              <a:rPr lang="zh-CN" altLang="en-US" dirty="0" smtClean="0"/>
              <a:t>提出一种</a:t>
            </a:r>
            <a:r>
              <a:rPr lang="zh-CN" altLang="zh-CN" dirty="0" smtClean="0"/>
              <a:t>基于</a:t>
            </a:r>
            <a:r>
              <a:rPr lang="zh-CN" altLang="zh-CN" dirty="0"/>
              <a:t>模型进化的测试数据生成方法，可以通过</a:t>
            </a:r>
            <a:r>
              <a:rPr lang="zh-CN" altLang="zh-CN" dirty="0" smtClean="0"/>
              <a:t>先</a:t>
            </a:r>
            <a:r>
              <a:rPr lang="zh-CN" altLang="en-US" dirty="0" smtClean="0"/>
              <a:t>通过混合建模方法</a:t>
            </a:r>
            <a:r>
              <a:rPr lang="zh-CN" altLang="zh-CN" dirty="0" smtClean="0"/>
              <a:t>建立</a:t>
            </a:r>
            <a:r>
              <a:rPr lang="zh-CN" altLang="zh-CN" dirty="0"/>
              <a:t>初始模型，再按照一定的目标函数指导进化模型的生成，通过不断从新模型中生成测试用例</a:t>
            </a:r>
            <a:r>
              <a:rPr lang="zh-CN" altLang="zh-CN" dirty="0" smtClean="0"/>
              <a:t>，</a:t>
            </a:r>
            <a:r>
              <a:rPr lang="zh-CN" altLang="en-US" dirty="0" smtClean="0"/>
              <a:t>来</a:t>
            </a:r>
            <a:r>
              <a:rPr lang="zh-CN" altLang="zh-CN" dirty="0" smtClean="0"/>
              <a:t>逐步</a:t>
            </a:r>
            <a:r>
              <a:rPr lang="zh-CN" altLang="zh-CN" dirty="0"/>
              <a:t>提高待测应用测试</a:t>
            </a:r>
            <a:r>
              <a:rPr lang="zh-CN" altLang="zh-CN" dirty="0" smtClean="0"/>
              <a:t>覆盖率</a:t>
            </a:r>
            <a:r>
              <a:rPr lang="zh-CN" altLang="en-US" dirty="0" smtClean="0"/>
              <a:t>。</a:t>
            </a:r>
            <a:endParaRPr lang="en-US" altLang="zh-CN" dirty="0" smtClean="0"/>
          </a:p>
          <a:p>
            <a:pPr marL="0" indent="0">
              <a:buNone/>
            </a:pPr>
            <a:endParaRPr lang="en-US" altLang="zh-CN" dirty="0" smtClean="0"/>
          </a:p>
          <a:p>
            <a:pPr marL="0" indent="0">
              <a:buNone/>
            </a:pPr>
            <a:r>
              <a:rPr lang="en-US" altLang="zh-CN" dirty="0"/>
              <a:t> </a:t>
            </a:r>
            <a:r>
              <a:rPr lang="en-US" altLang="zh-CN" dirty="0" smtClean="0"/>
              <a:t>   </a:t>
            </a:r>
            <a:r>
              <a:rPr lang="zh-CN" altLang="en-US" dirty="0" smtClean="0"/>
              <a:t>建模过程中给出了</a:t>
            </a:r>
            <a:r>
              <a:rPr lang="zh-CN" altLang="zh-CN" dirty="0" smtClean="0"/>
              <a:t>事件</a:t>
            </a:r>
            <a:r>
              <a:rPr lang="zh-CN" altLang="zh-CN" dirty="0"/>
              <a:t>权值</a:t>
            </a:r>
            <a:r>
              <a:rPr lang="zh-CN" altLang="zh-CN" dirty="0" smtClean="0"/>
              <a:t>评价</a:t>
            </a:r>
            <a:r>
              <a:rPr lang="zh-CN" altLang="en-US" dirty="0" smtClean="0"/>
              <a:t>子</a:t>
            </a:r>
            <a:r>
              <a:rPr lang="zh-CN" altLang="zh-CN" dirty="0" smtClean="0"/>
              <a:t>模型</a:t>
            </a:r>
            <a:r>
              <a:rPr lang="zh-CN" altLang="en-US" dirty="0" smtClean="0"/>
              <a:t>、</a:t>
            </a:r>
            <a:r>
              <a:rPr lang="zh-CN" altLang="zh-CN" dirty="0"/>
              <a:t>覆盖度</a:t>
            </a:r>
            <a:r>
              <a:rPr lang="zh-CN" altLang="zh-CN" dirty="0" smtClean="0"/>
              <a:t>评价</a:t>
            </a:r>
            <a:r>
              <a:rPr lang="zh-CN" altLang="en-US" dirty="0" smtClean="0"/>
              <a:t>子</a:t>
            </a:r>
            <a:r>
              <a:rPr lang="zh-CN" altLang="zh-CN" dirty="0" smtClean="0"/>
              <a:t>模型</a:t>
            </a:r>
            <a:r>
              <a:rPr lang="zh-CN" altLang="en-US" dirty="0" smtClean="0"/>
              <a:t>，</a:t>
            </a:r>
            <a:r>
              <a:rPr lang="zh-CN" altLang="zh-CN" dirty="0"/>
              <a:t>模型进化的</a:t>
            </a:r>
            <a:r>
              <a:rPr lang="zh-CN" altLang="zh-CN" dirty="0" smtClean="0"/>
              <a:t>目标函数</a:t>
            </a:r>
            <a:r>
              <a:rPr lang="zh-CN" altLang="en-US" dirty="0" smtClean="0"/>
              <a:t>子模型等。</a:t>
            </a:r>
            <a:endParaRPr lang="en-US" altLang="zh-CN" dirty="0" smtClean="0"/>
          </a:p>
          <a:p>
            <a:pPr marL="0" indent="0">
              <a:buNone/>
            </a:pPr>
            <a:endParaRPr lang="en-US" altLang="zh-CN" dirty="0" smtClean="0"/>
          </a:p>
          <a:p>
            <a:pPr marL="0" indent="0">
              <a:buNone/>
            </a:pPr>
            <a:r>
              <a:rPr lang="en-US" altLang="zh-CN" dirty="0"/>
              <a:t> </a:t>
            </a:r>
            <a:r>
              <a:rPr lang="en-US" altLang="zh-CN" dirty="0" smtClean="0"/>
              <a:t>   </a:t>
            </a:r>
            <a:r>
              <a:rPr lang="zh-CN" altLang="en-US" dirty="0" smtClean="0"/>
              <a:t>最后，</a:t>
            </a:r>
            <a:r>
              <a:rPr lang="zh-CN" altLang="zh-CN" dirty="0" smtClean="0"/>
              <a:t>通过</a:t>
            </a:r>
            <a:r>
              <a:rPr lang="zh-CN" altLang="zh-CN" dirty="0"/>
              <a:t>本方法构建了原型工具</a:t>
            </a:r>
            <a:r>
              <a:rPr lang="zh-CN" altLang="zh-CN" dirty="0" smtClean="0"/>
              <a:t>，</a:t>
            </a:r>
            <a:r>
              <a:rPr lang="zh-CN" altLang="en-US" dirty="0" smtClean="0"/>
              <a:t>分别进行了实例实验与对比实验。</a:t>
            </a:r>
            <a:endParaRPr lang="zh-CN" altLang="en-US" dirty="0"/>
          </a:p>
        </p:txBody>
      </p:sp>
      <p:graphicFrame>
        <p:nvGraphicFramePr>
          <p:cNvPr id="6" name="对象 5"/>
          <p:cNvGraphicFramePr>
            <a:graphicFrameLocks noChangeAspect="1"/>
          </p:cNvGraphicFramePr>
          <p:nvPr>
            <p:extLst>
              <p:ext uri="{D42A27DB-BD31-4B8C-83A1-F6EECF244321}">
                <p14:modId xmlns:p14="http://schemas.microsoft.com/office/powerpoint/2010/main" val="4129877107"/>
              </p:ext>
            </p:extLst>
          </p:nvPr>
        </p:nvGraphicFramePr>
        <p:xfrm>
          <a:off x="191344" y="1484784"/>
          <a:ext cx="4608512" cy="5106988"/>
        </p:xfrm>
        <a:graphic>
          <a:graphicData uri="http://schemas.openxmlformats.org/presentationml/2006/ole">
            <mc:AlternateContent xmlns:mc="http://schemas.openxmlformats.org/markup-compatibility/2006">
              <mc:Choice xmlns:v="urn:schemas-microsoft-com:vml" Requires="v">
                <p:oleObj spid="_x0000_s5136" name="Visio" r:id="rId4" imgW="7090611" imgH="12274507" progId="Visio.Drawing.11">
                  <p:embed/>
                </p:oleObj>
              </mc:Choice>
              <mc:Fallback>
                <p:oleObj name="Visio" r:id="rId4" imgW="7090611" imgH="12274507"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344" y="1484784"/>
                        <a:ext cx="4608512" cy="5106988"/>
                      </a:xfrm>
                      <a:prstGeom prst="rect">
                        <a:avLst/>
                      </a:prstGeom>
                      <a:noFill/>
                    </p:spPr>
                  </p:pic>
                </p:oleObj>
              </mc:Fallback>
            </mc:AlternateContent>
          </a:graphicData>
        </a:graphic>
      </p:graphicFrame>
    </p:spTree>
    <p:extLst>
      <p:ext uri="{BB962C8B-B14F-4D97-AF65-F5344CB8AC3E}">
        <p14:creationId xmlns:p14="http://schemas.microsoft.com/office/powerpoint/2010/main" val="634146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077212" y="3202999"/>
            <a:ext cx="2662909" cy="2664296"/>
            <a:chOff x="925401" y="3148271"/>
            <a:chExt cx="2664296" cy="2664296"/>
          </a:xfrm>
        </p:grpSpPr>
        <p:sp>
          <p:nvSpPr>
            <p:cNvPr id="6" name="椭圆 5"/>
            <p:cNvSpPr/>
            <p:nvPr userDrawn="1"/>
          </p:nvSpPr>
          <p:spPr>
            <a:xfrm>
              <a:off x="925401" y="3148271"/>
              <a:ext cx="2664296" cy="2664296"/>
            </a:xfrm>
            <a:prstGeom prst="ellipse">
              <a:avLst/>
            </a:prstGeom>
            <a:solidFill>
              <a:schemeClr val="bg1"/>
            </a:solidFill>
            <a:ln>
              <a:solidFill>
                <a:srgbClr val="D247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 name="椭圆 6"/>
            <p:cNvSpPr/>
            <p:nvPr userDrawn="1"/>
          </p:nvSpPr>
          <p:spPr>
            <a:xfrm>
              <a:off x="1069417" y="3292287"/>
              <a:ext cx="2376264" cy="2376264"/>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grpSp>
        <p:nvGrpSpPr>
          <p:cNvPr id="8" name="组合 20"/>
          <p:cNvGrpSpPr/>
          <p:nvPr/>
        </p:nvGrpSpPr>
        <p:grpSpPr>
          <a:xfrm>
            <a:off x="4779771" y="3202999"/>
            <a:ext cx="2662909" cy="2664296"/>
            <a:chOff x="925401" y="3148271"/>
            <a:chExt cx="2664296" cy="2664296"/>
          </a:xfrm>
        </p:grpSpPr>
        <p:sp>
          <p:nvSpPr>
            <p:cNvPr id="9" name="椭圆 8"/>
            <p:cNvSpPr/>
            <p:nvPr userDrawn="1"/>
          </p:nvSpPr>
          <p:spPr>
            <a:xfrm>
              <a:off x="925401" y="3148271"/>
              <a:ext cx="2664296" cy="2664296"/>
            </a:xfrm>
            <a:prstGeom prst="ellipse">
              <a:avLst/>
            </a:prstGeom>
            <a:solidFill>
              <a:schemeClr val="bg1"/>
            </a:solidFill>
            <a:ln>
              <a:solidFill>
                <a:srgbClr val="D247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 name="椭圆 9"/>
            <p:cNvSpPr/>
            <p:nvPr userDrawn="1"/>
          </p:nvSpPr>
          <p:spPr>
            <a:xfrm>
              <a:off x="1069417" y="3292287"/>
              <a:ext cx="2376264" cy="2376264"/>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grpSp>
        <p:nvGrpSpPr>
          <p:cNvPr id="11" name="组合 23"/>
          <p:cNvGrpSpPr/>
          <p:nvPr/>
        </p:nvGrpSpPr>
        <p:grpSpPr>
          <a:xfrm>
            <a:off x="8482328" y="3202999"/>
            <a:ext cx="2662909" cy="2664296"/>
            <a:chOff x="925401" y="3148271"/>
            <a:chExt cx="2664296" cy="2664296"/>
          </a:xfrm>
        </p:grpSpPr>
        <p:sp>
          <p:nvSpPr>
            <p:cNvPr id="12" name="椭圆 11"/>
            <p:cNvSpPr/>
            <p:nvPr userDrawn="1"/>
          </p:nvSpPr>
          <p:spPr>
            <a:xfrm>
              <a:off x="925401" y="3148271"/>
              <a:ext cx="2664296" cy="2664296"/>
            </a:xfrm>
            <a:prstGeom prst="ellipse">
              <a:avLst/>
            </a:prstGeom>
            <a:solidFill>
              <a:schemeClr val="bg1"/>
            </a:solidFill>
            <a:ln>
              <a:solidFill>
                <a:srgbClr val="D247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3" name="椭圆 12"/>
            <p:cNvSpPr/>
            <p:nvPr userDrawn="1"/>
          </p:nvSpPr>
          <p:spPr>
            <a:xfrm>
              <a:off x="1069417" y="3292287"/>
              <a:ext cx="2376264" cy="2376264"/>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pic>
        <p:nvPicPr>
          <p:cNvPr id="14" name="图片 13"/>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689041" y="3815147"/>
            <a:ext cx="1439250" cy="1440000"/>
          </a:xfrm>
          <a:prstGeom prst="rect">
            <a:avLst/>
          </a:prstGeom>
        </p:spPr>
      </p:pic>
      <p:pic>
        <p:nvPicPr>
          <p:cNvPr id="18" name="图片 17"/>
          <p:cNvPicPr>
            <a:picLocks noChangeAspect="1"/>
          </p:cNvPicPr>
          <p:nvPr/>
        </p:nvPicPr>
        <p:blipFill>
          <a:blip r:embed="rId4" cstate="print">
            <a:biLevel thresh="50000"/>
            <a:extLst>
              <a:ext uri="{28A0092B-C50C-407E-A947-70E740481C1C}">
                <a14:useLocalDpi xmlns:a14="http://schemas.microsoft.com/office/drawing/2010/main" val="0"/>
              </a:ext>
            </a:extLst>
          </a:blip>
          <a:stretch>
            <a:fillRect/>
          </a:stretch>
        </p:blipFill>
        <p:spPr>
          <a:xfrm>
            <a:off x="9094158" y="3815146"/>
            <a:ext cx="1439250" cy="1440000"/>
          </a:xfrm>
          <a:prstGeom prst="rect">
            <a:avLst/>
          </a:prstGeom>
        </p:spPr>
      </p:pic>
      <p:pic>
        <p:nvPicPr>
          <p:cNvPr id="19" name="图片 18"/>
          <p:cNvPicPr>
            <a:picLocks noChangeAspect="1"/>
          </p:cNvPicPr>
          <p:nvPr/>
        </p:nvPicPr>
        <p:blipFill>
          <a:blip r:embed="rId5" cstate="print">
            <a:biLevel thresh="25000"/>
            <a:extLst>
              <a:ext uri="{28A0092B-C50C-407E-A947-70E740481C1C}">
                <a14:useLocalDpi xmlns:a14="http://schemas.microsoft.com/office/drawing/2010/main" val="0"/>
              </a:ext>
            </a:extLst>
          </a:blip>
          <a:stretch>
            <a:fillRect/>
          </a:stretch>
        </p:blipFill>
        <p:spPr>
          <a:xfrm>
            <a:off x="5391600" y="3815147"/>
            <a:ext cx="1439250" cy="1440000"/>
          </a:xfrm>
          <a:prstGeom prst="rect">
            <a:avLst/>
          </a:prstGeom>
        </p:spPr>
      </p:pic>
      <p:sp>
        <p:nvSpPr>
          <p:cNvPr id="20" name="文本框 52"/>
          <p:cNvSpPr txBox="1"/>
          <p:nvPr/>
        </p:nvSpPr>
        <p:spPr>
          <a:xfrm>
            <a:off x="593206" y="1124744"/>
            <a:ext cx="9942513" cy="453457"/>
          </a:xfrm>
          <a:prstGeom prst="rect">
            <a:avLst/>
          </a:prstGeom>
          <a:noFill/>
        </p:spPr>
        <p:txBody>
          <a:bodyPr wrap="square" rtlCol="0">
            <a:spAutoFit/>
          </a:bodyPr>
          <a:lstStyle/>
          <a:p>
            <a:pPr algn="just">
              <a:lnSpc>
                <a:spcPct val="130000"/>
              </a:lnSpc>
            </a:pPr>
            <a:r>
              <a:rPr lang="zh-CN" altLang="en-US" sz="2000" b="1" dirty="0">
                <a:solidFill>
                  <a:srgbClr val="FF0000"/>
                </a:solidFill>
                <a:latin typeface="微软雅黑" pitchFamily="34" charset="-122"/>
                <a:ea typeface="微软雅黑" pitchFamily="34" charset="-122"/>
              </a:rPr>
              <a:t>基于模型进化的移动应用测试数据生成方法</a:t>
            </a:r>
          </a:p>
        </p:txBody>
      </p:sp>
      <p:sp>
        <p:nvSpPr>
          <p:cNvPr id="27" name="矩形 2"/>
          <p:cNvSpPr/>
          <p:nvPr/>
        </p:nvSpPr>
        <p:spPr>
          <a:xfrm>
            <a:off x="593206" y="2376749"/>
            <a:ext cx="3627083" cy="40004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Impact" panose="020B0806030902050204" pitchFamily="34" charset="0"/>
                <a:ea typeface="Adobe 宋体 Std L" pitchFamily="18" charset="-122"/>
              </a:rPr>
              <a:t>01</a:t>
            </a:r>
            <a:r>
              <a:rPr lang="en-US" altLang="zh-CN" dirty="0"/>
              <a:t>  </a:t>
            </a:r>
            <a:r>
              <a:rPr lang="en-US" altLang="zh-CN" dirty="0" smtClean="0">
                <a:latin typeface="微软雅黑" panose="020B0503020204020204" pitchFamily="34" charset="-122"/>
                <a:ea typeface="微软雅黑" panose="020B0503020204020204" pitchFamily="34" charset="-122"/>
              </a:rPr>
              <a:t>Why</a:t>
            </a:r>
            <a:r>
              <a:rPr lang="zh-CN" altLang="en-US" dirty="0" smtClean="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this</a:t>
            </a:r>
            <a:r>
              <a:rPr lang="zh-CN" altLang="en-US"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Method?</a:t>
            </a:r>
            <a:endParaRPr lang="zh-CN" altLang="en-US" dirty="0">
              <a:latin typeface="微软雅黑" panose="020B0503020204020204" pitchFamily="34" charset="-122"/>
              <a:ea typeface="微软雅黑" panose="020B0503020204020204" pitchFamily="34" charset="-122"/>
            </a:endParaRPr>
          </a:p>
        </p:txBody>
      </p:sp>
      <p:cxnSp>
        <p:nvCxnSpPr>
          <p:cNvPr id="28" name="直接连接符 23"/>
          <p:cNvCxnSpPr/>
          <p:nvPr/>
        </p:nvCxnSpPr>
        <p:spPr>
          <a:xfrm>
            <a:off x="593206" y="2308238"/>
            <a:ext cx="3627083" cy="0"/>
          </a:xfrm>
          <a:prstGeom prst="line">
            <a:avLst/>
          </a:prstGeom>
          <a:ln w="19050">
            <a:solidFill>
              <a:srgbClr val="D24726"/>
            </a:solidFill>
          </a:ln>
        </p:spPr>
        <p:style>
          <a:lnRef idx="1">
            <a:schemeClr val="accent1"/>
          </a:lnRef>
          <a:fillRef idx="0">
            <a:schemeClr val="accent1"/>
          </a:fillRef>
          <a:effectRef idx="0">
            <a:schemeClr val="accent1"/>
          </a:effectRef>
          <a:fontRef idx="minor">
            <a:schemeClr val="tx1"/>
          </a:fontRef>
        </p:style>
      </p:cxnSp>
      <p:sp>
        <p:nvSpPr>
          <p:cNvPr id="29" name="矩形 2"/>
          <p:cNvSpPr/>
          <p:nvPr/>
        </p:nvSpPr>
        <p:spPr>
          <a:xfrm>
            <a:off x="4278779" y="2368867"/>
            <a:ext cx="3627083" cy="40004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dirty="0">
                <a:solidFill>
                  <a:schemeClr val="bg1"/>
                </a:solidFill>
                <a:latin typeface="Impact" panose="020B0806030902050204" pitchFamily="34" charset="0"/>
                <a:ea typeface="Adobe 宋体 Std L" pitchFamily="18" charset="-122"/>
              </a:rPr>
              <a:t>02  </a:t>
            </a:r>
            <a:r>
              <a:rPr lang="en-US" altLang="zh-CN" dirty="0">
                <a:solidFill>
                  <a:schemeClr val="bg1"/>
                </a:solidFill>
                <a:latin typeface="微软雅黑" pitchFamily="34" charset="-122"/>
                <a:ea typeface="微软雅黑" pitchFamily="34" charset="-122"/>
              </a:rPr>
              <a:t>What</a:t>
            </a:r>
            <a:r>
              <a:rPr lang="zh-CN" altLang="en-US" dirty="0">
                <a:solidFill>
                  <a:schemeClr val="bg1"/>
                </a:solidFill>
                <a:latin typeface="微软雅黑" pitchFamily="34" charset="-122"/>
                <a:ea typeface="微软雅黑" pitchFamily="34" charset="-122"/>
              </a:rPr>
              <a:t> </a:t>
            </a:r>
            <a:r>
              <a:rPr lang="en-US" altLang="zh-CN" dirty="0">
                <a:solidFill>
                  <a:schemeClr val="bg1"/>
                </a:solidFill>
                <a:latin typeface="微软雅黑" pitchFamily="34" charset="-122"/>
                <a:ea typeface="微软雅黑" pitchFamily="34" charset="-122"/>
              </a:rPr>
              <a:t>is</a:t>
            </a:r>
            <a:r>
              <a:rPr lang="zh-CN" altLang="en-US" dirty="0">
                <a:solidFill>
                  <a:schemeClr val="bg1"/>
                </a:solidFill>
                <a:latin typeface="微软雅黑" pitchFamily="34" charset="-122"/>
                <a:ea typeface="微软雅黑" pitchFamily="34" charset="-122"/>
              </a:rPr>
              <a:t> </a:t>
            </a:r>
            <a:r>
              <a:rPr lang="en-US" altLang="zh-CN" dirty="0">
                <a:solidFill>
                  <a:schemeClr val="bg1"/>
                </a:solidFill>
                <a:latin typeface="微软雅黑" pitchFamily="34" charset="-122"/>
                <a:ea typeface="微软雅黑" pitchFamily="34" charset="-122"/>
              </a:rPr>
              <a:t>this</a:t>
            </a:r>
            <a:r>
              <a:rPr lang="zh-CN" altLang="en-US" dirty="0">
                <a:solidFill>
                  <a:schemeClr val="bg1"/>
                </a:solidFill>
                <a:latin typeface="微软雅黑" pitchFamily="34" charset="-122"/>
                <a:ea typeface="微软雅黑" pitchFamily="34" charset="-122"/>
              </a:rPr>
              <a:t> </a:t>
            </a:r>
            <a:r>
              <a:rPr lang="en-US" altLang="zh-CN" dirty="0" smtClean="0">
                <a:solidFill>
                  <a:schemeClr val="bg1"/>
                </a:solidFill>
                <a:latin typeface="微软雅黑" pitchFamily="34" charset="-122"/>
                <a:ea typeface="微软雅黑" pitchFamily="34" charset="-122"/>
              </a:rPr>
              <a:t>Method?</a:t>
            </a:r>
            <a:endParaRPr lang="zh-CN" altLang="en-US" dirty="0">
              <a:solidFill>
                <a:schemeClr val="bg1"/>
              </a:solidFill>
              <a:latin typeface="微软雅黑" pitchFamily="34" charset="-122"/>
              <a:ea typeface="微软雅黑" pitchFamily="34" charset="-122"/>
            </a:endParaRPr>
          </a:p>
        </p:txBody>
      </p:sp>
      <p:cxnSp>
        <p:nvCxnSpPr>
          <p:cNvPr id="30" name="直接连接符 23"/>
          <p:cNvCxnSpPr/>
          <p:nvPr/>
        </p:nvCxnSpPr>
        <p:spPr>
          <a:xfrm>
            <a:off x="4278779" y="2300356"/>
            <a:ext cx="3627083" cy="0"/>
          </a:xfrm>
          <a:prstGeom prst="line">
            <a:avLst/>
          </a:prstGeom>
          <a:ln w="19050">
            <a:solidFill>
              <a:srgbClr val="D24726"/>
            </a:solidFill>
          </a:ln>
        </p:spPr>
        <p:style>
          <a:lnRef idx="1">
            <a:schemeClr val="accent1"/>
          </a:lnRef>
          <a:fillRef idx="0">
            <a:schemeClr val="accent1"/>
          </a:fillRef>
          <a:effectRef idx="0">
            <a:schemeClr val="accent1"/>
          </a:effectRef>
          <a:fontRef idx="minor">
            <a:schemeClr val="tx1"/>
          </a:fontRef>
        </p:style>
      </p:cxnSp>
      <p:sp>
        <p:nvSpPr>
          <p:cNvPr id="31" name="矩形 2"/>
          <p:cNvSpPr/>
          <p:nvPr/>
        </p:nvSpPr>
        <p:spPr>
          <a:xfrm>
            <a:off x="7964352" y="2363155"/>
            <a:ext cx="3627083" cy="40004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Impact" panose="020B0806030902050204" pitchFamily="34" charset="0"/>
                <a:ea typeface="Adobe 宋体 Std L" pitchFamily="18" charset="-122"/>
              </a:rPr>
              <a:t>03</a:t>
            </a:r>
            <a:r>
              <a:rPr lang="en-US" altLang="zh-CN" dirty="0" smtClean="0"/>
              <a:t>  </a:t>
            </a:r>
            <a:r>
              <a:rPr lang="en-US" altLang="zh-CN" dirty="0" smtClean="0">
                <a:latin typeface="微软雅黑" panose="020B0503020204020204" pitchFamily="34" charset="-122"/>
                <a:ea typeface="微软雅黑" panose="020B0503020204020204" pitchFamily="34" charset="-122"/>
              </a:rPr>
              <a:t>How</a:t>
            </a:r>
            <a:r>
              <a:rPr lang="zh-CN" altLang="en-US" dirty="0" smtClean="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this</a:t>
            </a:r>
            <a:r>
              <a:rPr lang="zh-CN" altLang="en-US" dirty="0" smtClean="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Method works?</a:t>
            </a:r>
            <a:endParaRPr lang="zh-CN" altLang="en-US" dirty="0">
              <a:latin typeface="微软雅黑" panose="020B0503020204020204" pitchFamily="34" charset="-122"/>
              <a:ea typeface="微软雅黑" panose="020B0503020204020204" pitchFamily="34" charset="-122"/>
            </a:endParaRPr>
          </a:p>
        </p:txBody>
      </p:sp>
      <p:cxnSp>
        <p:nvCxnSpPr>
          <p:cNvPr id="32" name="直接连接符 23"/>
          <p:cNvCxnSpPr/>
          <p:nvPr/>
        </p:nvCxnSpPr>
        <p:spPr>
          <a:xfrm>
            <a:off x="7964352" y="2294644"/>
            <a:ext cx="3627083" cy="0"/>
          </a:xfrm>
          <a:prstGeom prst="line">
            <a:avLst/>
          </a:prstGeom>
          <a:ln w="1905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49527"/>
      </p:ext>
    </p:extLst>
  </p:cSld>
  <p:clrMapOvr>
    <a:masterClrMapping/>
  </p:clrMapOvr>
  <mc:AlternateContent xmlns:mc="http://schemas.openxmlformats.org/markup-compatibility/2006" xmlns:p15="http://schemas.microsoft.com/office/powerpoint/2012/main">
    <mc:Choice Requires="p15">
      <p:transition spd="slow">
        <p15:prstTrans prst="wind"/>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2"/>
          <p:cNvSpPr/>
          <p:nvPr/>
        </p:nvSpPr>
        <p:spPr>
          <a:xfrm>
            <a:off x="8002179" y="2376749"/>
            <a:ext cx="3627083" cy="40004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Impact" panose="020B0806030902050204" pitchFamily="34" charset="0"/>
                <a:ea typeface="Adobe 宋体 Std L" pitchFamily="18" charset="-122"/>
              </a:rPr>
              <a:t>03</a:t>
            </a:r>
            <a:r>
              <a:rPr lang="en-US" altLang="zh-CN" dirty="0"/>
              <a:t>  </a:t>
            </a:r>
            <a:r>
              <a:rPr lang="en-US" altLang="zh-CN" dirty="0">
                <a:latin typeface="微软雅黑" panose="020B0503020204020204" pitchFamily="34" charset="-122"/>
                <a:ea typeface="微软雅黑" panose="020B0503020204020204" pitchFamily="34" charset="-122"/>
              </a:rPr>
              <a:t>How</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this</a:t>
            </a:r>
            <a:r>
              <a:rPr lang="zh-CN" altLang="en-US"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method works</a:t>
            </a:r>
            <a:r>
              <a:rPr lang="en-US" altLang="zh-CN"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grpSp>
        <p:nvGrpSpPr>
          <p:cNvPr id="13" name="组合 12"/>
          <p:cNvGrpSpPr/>
          <p:nvPr/>
        </p:nvGrpSpPr>
        <p:grpSpPr>
          <a:xfrm>
            <a:off x="8483571" y="3202999"/>
            <a:ext cx="2664296" cy="2664296"/>
            <a:chOff x="925401" y="3148271"/>
            <a:chExt cx="2664296" cy="2664296"/>
          </a:xfrm>
        </p:grpSpPr>
        <p:sp>
          <p:nvSpPr>
            <p:cNvPr id="14" name="椭圆 13"/>
            <p:cNvSpPr/>
            <p:nvPr userDrawn="1"/>
          </p:nvSpPr>
          <p:spPr>
            <a:xfrm>
              <a:off x="925401" y="3148271"/>
              <a:ext cx="2664296" cy="2664296"/>
            </a:xfrm>
            <a:prstGeom prst="ellipse">
              <a:avLst/>
            </a:prstGeom>
            <a:solidFill>
              <a:schemeClr val="bg1"/>
            </a:solidFill>
            <a:ln>
              <a:solidFill>
                <a:srgbClr val="D247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1069417" y="3292287"/>
              <a:ext cx="2376264" cy="2376264"/>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 name="直接连接符 15"/>
          <p:cNvCxnSpPr/>
          <p:nvPr/>
        </p:nvCxnSpPr>
        <p:spPr>
          <a:xfrm>
            <a:off x="8002179" y="2308238"/>
            <a:ext cx="3627083" cy="0"/>
          </a:xfrm>
          <a:prstGeom prst="line">
            <a:avLst/>
          </a:prstGeom>
          <a:ln w="19050">
            <a:solidFill>
              <a:srgbClr val="D24726"/>
            </a:solidFill>
          </a:ln>
        </p:spPr>
        <p:style>
          <a:lnRef idx="1">
            <a:schemeClr val="accent1"/>
          </a:lnRef>
          <a:fillRef idx="0">
            <a:schemeClr val="accent1"/>
          </a:fillRef>
          <a:effectRef idx="0">
            <a:schemeClr val="accent1"/>
          </a:effectRef>
          <a:fontRef idx="minor">
            <a:schemeClr val="tx1"/>
          </a:fontRef>
        </p:style>
      </p:cxnSp>
      <p:pic>
        <p:nvPicPr>
          <p:cNvPr id="18" name="图片 17"/>
          <p:cNvPicPr>
            <a:picLocks noChangeAspect="1"/>
          </p:cNvPicPr>
          <p:nvPr/>
        </p:nvPicPr>
        <p:blipFill>
          <a:blip r:embed="rId2" cstate="print">
            <a:biLevel thresh="50000"/>
            <a:extLst>
              <a:ext uri="{28A0092B-C50C-407E-A947-70E740481C1C}">
                <a14:useLocalDpi xmlns:a14="http://schemas.microsoft.com/office/drawing/2010/main" val="0"/>
              </a:ext>
            </a:extLst>
          </a:blip>
          <a:stretch>
            <a:fillRect/>
          </a:stretch>
        </p:blipFill>
        <p:spPr>
          <a:xfrm>
            <a:off x="9095719" y="3815146"/>
            <a:ext cx="1440000" cy="1440000"/>
          </a:xfrm>
          <a:prstGeom prst="rect">
            <a:avLst/>
          </a:prstGeom>
        </p:spPr>
      </p:pic>
      <p:sp>
        <p:nvSpPr>
          <p:cNvPr id="19" name="矩形 2"/>
          <p:cNvSpPr/>
          <p:nvPr/>
        </p:nvSpPr>
        <p:spPr>
          <a:xfrm>
            <a:off x="593206" y="2376749"/>
            <a:ext cx="3627083" cy="400044"/>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Impact" panose="020B0806030902050204" pitchFamily="34" charset="0"/>
                <a:ea typeface="Adobe 宋体 Std L" pitchFamily="18" charset="-122"/>
              </a:rPr>
              <a:t>01</a:t>
            </a:r>
            <a:r>
              <a:rPr lang="en-US" altLang="zh-CN" dirty="0"/>
              <a:t>  </a:t>
            </a:r>
            <a:r>
              <a:rPr lang="en-US" altLang="zh-CN" dirty="0">
                <a:latin typeface="微软雅黑" panose="020B0503020204020204" pitchFamily="34" charset="-122"/>
                <a:ea typeface="微软雅黑" panose="020B0503020204020204" pitchFamily="34" charset="-122"/>
              </a:rPr>
              <a:t>Why</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this</a:t>
            </a:r>
            <a:r>
              <a:rPr lang="zh-CN" altLang="en-US"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method?</a:t>
            </a:r>
            <a:endParaRPr lang="zh-CN" altLang="en-US" dirty="0">
              <a:latin typeface="微软雅黑" panose="020B0503020204020204" pitchFamily="34" charset="-122"/>
              <a:ea typeface="微软雅黑" panose="020B0503020204020204" pitchFamily="34" charset="-122"/>
            </a:endParaRPr>
          </a:p>
        </p:txBody>
      </p:sp>
      <p:grpSp>
        <p:nvGrpSpPr>
          <p:cNvPr id="25" name="组合 24"/>
          <p:cNvGrpSpPr/>
          <p:nvPr/>
        </p:nvGrpSpPr>
        <p:grpSpPr>
          <a:xfrm>
            <a:off x="1074598" y="3202999"/>
            <a:ext cx="2664296" cy="2664296"/>
            <a:chOff x="925401" y="3148271"/>
            <a:chExt cx="2664296" cy="2664296"/>
          </a:xfrm>
        </p:grpSpPr>
        <p:sp>
          <p:nvSpPr>
            <p:cNvPr id="26" name="椭圆 25"/>
            <p:cNvSpPr/>
            <p:nvPr userDrawn="1"/>
          </p:nvSpPr>
          <p:spPr>
            <a:xfrm>
              <a:off x="925401" y="3148271"/>
              <a:ext cx="2664296" cy="2664296"/>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userDrawn="1"/>
          </p:nvSpPr>
          <p:spPr>
            <a:xfrm>
              <a:off x="1069417" y="3292287"/>
              <a:ext cx="2376264" cy="237626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8" name="图片 27"/>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686746" y="3815147"/>
            <a:ext cx="1440000" cy="1440000"/>
          </a:xfrm>
          <a:prstGeom prst="rect">
            <a:avLst/>
          </a:prstGeom>
        </p:spPr>
      </p:pic>
      <p:cxnSp>
        <p:nvCxnSpPr>
          <p:cNvPr id="29" name="直接连接符 28"/>
          <p:cNvCxnSpPr/>
          <p:nvPr/>
        </p:nvCxnSpPr>
        <p:spPr>
          <a:xfrm>
            <a:off x="593206" y="2308238"/>
            <a:ext cx="3627083"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0" name="矩形 2"/>
          <p:cNvSpPr/>
          <p:nvPr/>
        </p:nvSpPr>
        <p:spPr>
          <a:xfrm>
            <a:off x="4297692" y="2376749"/>
            <a:ext cx="3627083" cy="400044"/>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altLang="zh-CN" dirty="0">
                <a:solidFill>
                  <a:schemeClr val="bg1"/>
                </a:solidFill>
                <a:latin typeface="Impact" panose="020B0806030902050204" pitchFamily="34" charset="0"/>
                <a:ea typeface="Adobe 宋体 Std L" pitchFamily="18" charset="-122"/>
              </a:rPr>
              <a:t>02  </a:t>
            </a:r>
            <a:r>
              <a:rPr lang="en-US" altLang="zh-CN" dirty="0">
                <a:solidFill>
                  <a:schemeClr val="bg1"/>
                </a:solidFill>
                <a:latin typeface="微软雅黑" pitchFamily="34" charset="-122"/>
                <a:ea typeface="微软雅黑" pitchFamily="34" charset="-122"/>
              </a:rPr>
              <a:t>What</a:t>
            </a:r>
            <a:r>
              <a:rPr lang="zh-CN" altLang="en-US" dirty="0">
                <a:solidFill>
                  <a:schemeClr val="bg1"/>
                </a:solidFill>
                <a:latin typeface="微软雅黑" pitchFamily="34" charset="-122"/>
                <a:ea typeface="微软雅黑" pitchFamily="34" charset="-122"/>
              </a:rPr>
              <a:t> </a:t>
            </a:r>
            <a:r>
              <a:rPr lang="en-US" altLang="zh-CN" dirty="0">
                <a:solidFill>
                  <a:schemeClr val="bg1"/>
                </a:solidFill>
                <a:latin typeface="微软雅黑" pitchFamily="34" charset="-122"/>
                <a:ea typeface="微软雅黑" pitchFamily="34" charset="-122"/>
              </a:rPr>
              <a:t>is</a:t>
            </a:r>
            <a:r>
              <a:rPr lang="zh-CN" altLang="en-US" dirty="0">
                <a:solidFill>
                  <a:schemeClr val="bg1"/>
                </a:solidFill>
                <a:latin typeface="微软雅黑" pitchFamily="34" charset="-122"/>
                <a:ea typeface="微软雅黑" pitchFamily="34" charset="-122"/>
              </a:rPr>
              <a:t> </a:t>
            </a:r>
            <a:r>
              <a:rPr lang="en-US" altLang="zh-CN" dirty="0">
                <a:solidFill>
                  <a:schemeClr val="bg1"/>
                </a:solidFill>
                <a:latin typeface="微软雅黑" pitchFamily="34" charset="-122"/>
                <a:ea typeface="微软雅黑" pitchFamily="34" charset="-122"/>
              </a:rPr>
              <a:t>this</a:t>
            </a:r>
            <a:r>
              <a:rPr lang="zh-CN" altLang="en-US" dirty="0">
                <a:solidFill>
                  <a:schemeClr val="bg1"/>
                </a:solidFill>
                <a:latin typeface="微软雅黑" pitchFamily="34" charset="-122"/>
                <a:ea typeface="微软雅黑" pitchFamily="34" charset="-122"/>
              </a:rPr>
              <a:t> </a:t>
            </a:r>
            <a:r>
              <a:rPr lang="en-US" altLang="zh-CN" dirty="0" smtClean="0">
                <a:solidFill>
                  <a:schemeClr val="bg1"/>
                </a:solidFill>
                <a:latin typeface="微软雅黑" pitchFamily="34" charset="-122"/>
                <a:ea typeface="微软雅黑" pitchFamily="34" charset="-122"/>
              </a:rPr>
              <a:t>method?</a:t>
            </a:r>
            <a:endParaRPr lang="zh-CN" altLang="en-US" dirty="0">
              <a:solidFill>
                <a:schemeClr val="bg1"/>
              </a:solidFill>
              <a:latin typeface="微软雅黑" pitchFamily="34" charset="-122"/>
              <a:ea typeface="微软雅黑" pitchFamily="34" charset="-122"/>
            </a:endParaRPr>
          </a:p>
        </p:txBody>
      </p:sp>
      <p:grpSp>
        <p:nvGrpSpPr>
          <p:cNvPr id="31" name="组合 30"/>
          <p:cNvGrpSpPr/>
          <p:nvPr/>
        </p:nvGrpSpPr>
        <p:grpSpPr>
          <a:xfrm>
            <a:off x="4779085" y="3202999"/>
            <a:ext cx="2664296" cy="2664296"/>
            <a:chOff x="925401" y="3148271"/>
            <a:chExt cx="2664296" cy="2664296"/>
          </a:xfrm>
        </p:grpSpPr>
        <p:sp>
          <p:nvSpPr>
            <p:cNvPr id="32" name="椭圆 31"/>
            <p:cNvSpPr/>
            <p:nvPr userDrawn="1"/>
          </p:nvSpPr>
          <p:spPr>
            <a:xfrm>
              <a:off x="925401" y="3148271"/>
              <a:ext cx="2664296" cy="2664296"/>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userDrawn="1"/>
          </p:nvSpPr>
          <p:spPr>
            <a:xfrm>
              <a:off x="1069417" y="3292287"/>
              <a:ext cx="2376264" cy="237626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4" name="直接连接符 33"/>
          <p:cNvCxnSpPr/>
          <p:nvPr/>
        </p:nvCxnSpPr>
        <p:spPr>
          <a:xfrm>
            <a:off x="4297693" y="2308238"/>
            <a:ext cx="3627083"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35" name="图片 34"/>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a:off x="5391233" y="3815147"/>
            <a:ext cx="1440000" cy="1440000"/>
          </a:xfrm>
          <a:prstGeom prst="rect">
            <a:avLst/>
          </a:prstGeom>
        </p:spPr>
      </p:pic>
      <p:sp>
        <p:nvSpPr>
          <p:cNvPr id="20" name="文本框 52"/>
          <p:cNvSpPr txBox="1"/>
          <p:nvPr/>
        </p:nvSpPr>
        <p:spPr>
          <a:xfrm>
            <a:off x="419976" y="1124744"/>
            <a:ext cx="9942513" cy="453457"/>
          </a:xfrm>
          <a:prstGeom prst="rect">
            <a:avLst/>
          </a:prstGeom>
          <a:noFill/>
        </p:spPr>
        <p:txBody>
          <a:bodyPr wrap="square" rtlCol="0">
            <a:spAutoFit/>
          </a:bodyPr>
          <a:lstStyle/>
          <a:p>
            <a:pPr algn="just">
              <a:lnSpc>
                <a:spcPct val="130000"/>
              </a:lnSpc>
            </a:pPr>
            <a:r>
              <a:rPr lang="zh-CN" altLang="en-US" sz="2000" b="1" dirty="0">
                <a:solidFill>
                  <a:srgbClr val="FF0000"/>
                </a:solidFill>
                <a:latin typeface="微软雅黑" pitchFamily="34" charset="-122"/>
                <a:ea typeface="微软雅黑" pitchFamily="34" charset="-122"/>
              </a:rPr>
              <a:t>基于模型进化的移动应用测试数据生成方法</a:t>
            </a:r>
          </a:p>
        </p:txBody>
      </p:sp>
    </p:spTree>
    <p:extLst>
      <p:ext uri="{BB962C8B-B14F-4D97-AF65-F5344CB8AC3E}">
        <p14:creationId xmlns:p14="http://schemas.microsoft.com/office/powerpoint/2010/main" val="66696026"/>
      </p:ext>
    </p:extLst>
  </p:cSld>
  <p:clrMapOvr>
    <a:masterClrMapping/>
  </p:clrMapOvr>
  <mc:AlternateContent xmlns:mc="http://schemas.openxmlformats.org/markup-compatibility/2006" xmlns:p14="http://schemas.microsoft.com/office/powerpoint/2010/main">
    <mc:Choice Requires="p14">
      <p:transition spd="med">
        <p14:switch dir="r"/>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4248993" cy="647700"/>
          </a:xfrm>
        </p:spPr>
        <p:txBody>
          <a:bodyPr/>
          <a:lstStyle/>
          <a:p>
            <a:pPr marL="0" indent="0">
              <a:buNone/>
            </a:pPr>
            <a:r>
              <a:rPr lang="en-US" altLang="zh-CN" b="1" dirty="0" smtClean="0"/>
              <a:t>Case study-Capture</a:t>
            </a:r>
            <a:endParaRPr lang="zh-CN" altLang="en-US" b="1" dirty="0"/>
          </a:p>
        </p:txBody>
      </p:sp>
      <p:sp>
        <p:nvSpPr>
          <p:cNvPr id="3" name="图片占位符 2"/>
          <p:cNvSpPr>
            <a:spLocks noGrp="1"/>
          </p:cNvSpPr>
          <p:nvPr>
            <p:ph type="pic" sz="quarter" idx="11"/>
          </p:nvPr>
        </p:nvSpPr>
        <p:spPr/>
      </p:sp>
      <p:sp>
        <p:nvSpPr>
          <p:cNvPr id="5" name="Rectangle 2"/>
          <p:cNvSpPr>
            <a:spLocks noChangeArrowheads="1"/>
          </p:cNvSpPr>
          <p:nvPr/>
        </p:nvSpPr>
        <p:spPr bwMode="auto">
          <a:xfrm>
            <a:off x="1238230" y="18256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6" name="对象 5"/>
          <p:cNvGraphicFramePr>
            <a:graphicFrameLocks noChangeAspect="1"/>
          </p:cNvGraphicFramePr>
          <p:nvPr>
            <p:extLst>
              <p:ext uri="{D42A27DB-BD31-4B8C-83A1-F6EECF244321}">
                <p14:modId xmlns:p14="http://schemas.microsoft.com/office/powerpoint/2010/main" val="71002158"/>
              </p:ext>
            </p:extLst>
          </p:nvPr>
        </p:nvGraphicFramePr>
        <p:xfrm>
          <a:off x="1238230" y="1825625"/>
          <a:ext cx="9682306" cy="4732363"/>
        </p:xfrm>
        <a:graphic>
          <a:graphicData uri="http://schemas.openxmlformats.org/presentationml/2006/ole">
            <mc:AlternateContent xmlns:mc="http://schemas.openxmlformats.org/markup-compatibility/2006">
              <mc:Choice xmlns:v="urn:schemas-microsoft-com:vml" Requires="v">
                <p:oleObj spid="_x0000_s1049" name="Visio" r:id="rId4" imgW="9004762" imgH="4373182" progId="Visio.Drawing.11">
                  <p:embed/>
                </p:oleObj>
              </mc:Choice>
              <mc:Fallback>
                <p:oleObj name="Visio" r:id="rId4" imgW="9004762" imgH="4373182" progId="Visio.Drawing.11">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l="3387" t="5162"/>
                      <a:stretch>
                        <a:fillRect/>
                      </a:stretch>
                    </p:blipFill>
                    <p:spPr bwMode="auto">
                      <a:xfrm>
                        <a:off x="1238230" y="1825625"/>
                        <a:ext cx="9682306" cy="4732363"/>
                      </a:xfrm>
                      <a:prstGeom prst="rect">
                        <a:avLst/>
                      </a:prstGeom>
                      <a:noFill/>
                    </p:spPr>
                  </p:pic>
                </p:oleObj>
              </mc:Fallback>
            </mc:AlternateContent>
          </a:graphicData>
        </a:graphic>
      </p:graphicFrame>
    </p:spTree>
    <p:extLst>
      <p:ext uri="{BB962C8B-B14F-4D97-AF65-F5344CB8AC3E}">
        <p14:creationId xmlns:p14="http://schemas.microsoft.com/office/powerpoint/2010/main" val="17764226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3384897" cy="647700"/>
          </a:xfrm>
        </p:spPr>
        <p:txBody>
          <a:bodyPr/>
          <a:lstStyle/>
          <a:p>
            <a:pPr marL="0" indent="0">
              <a:buNone/>
            </a:pPr>
            <a:r>
              <a:rPr lang="en-US" altLang="zh-CN" b="1" dirty="0"/>
              <a:t>Case </a:t>
            </a:r>
            <a:r>
              <a:rPr lang="en-US" altLang="zh-CN" b="1" dirty="0" smtClean="0"/>
              <a:t>study-Capture</a:t>
            </a:r>
            <a:endParaRPr lang="zh-CN" altLang="en-US" b="1" dirty="0"/>
          </a:p>
          <a:p>
            <a:endParaRPr lang="zh-CN" altLang="en-US" dirty="0"/>
          </a:p>
        </p:txBody>
      </p:sp>
      <p:sp>
        <p:nvSpPr>
          <p:cNvPr id="4" name="文本占位符 3"/>
          <p:cNvSpPr>
            <a:spLocks noGrp="1"/>
          </p:cNvSpPr>
          <p:nvPr>
            <p:ph type="body" sz="quarter" idx="12"/>
          </p:nvPr>
        </p:nvSpPr>
        <p:spPr>
          <a:xfrm>
            <a:off x="5735959" y="1989138"/>
            <a:ext cx="5760715" cy="4319587"/>
          </a:xfrm>
        </p:spPr>
        <p:txBody>
          <a:bodyPr/>
          <a:lstStyle/>
          <a:p>
            <a:pPr marL="0" indent="0">
              <a:buNone/>
            </a:pPr>
            <a:r>
              <a:rPr lang="en-US" altLang="zh-CN" dirty="0" smtClean="0"/>
              <a:t>    </a:t>
            </a:r>
          </a:p>
          <a:p>
            <a:pPr marL="0" indent="0">
              <a:buNone/>
            </a:pPr>
            <a:endParaRPr lang="en-US" altLang="zh-CN" dirty="0"/>
          </a:p>
          <a:p>
            <a:pPr marL="0" indent="0">
              <a:buNone/>
            </a:pPr>
            <a:endParaRPr lang="en-US" altLang="zh-CN" dirty="0" smtClean="0"/>
          </a:p>
          <a:p>
            <a:pPr marL="0" indent="0">
              <a:buNone/>
            </a:pPr>
            <a:r>
              <a:rPr lang="en-US" altLang="zh-CN" dirty="0"/>
              <a:t> </a:t>
            </a:r>
            <a:r>
              <a:rPr lang="en-US" altLang="zh-CN" dirty="0" smtClean="0"/>
              <a:t>   </a:t>
            </a:r>
            <a:r>
              <a:rPr lang="zh-CN" altLang="zh-CN" dirty="0" smtClean="0"/>
              <a:t>按照</a:t>
            </a:r>
            <a:r>
              <a:rPr lang="zh-CN" altLang="en-US" dirty="0"/>
              <a:t>混合建模</a:t>
            </a:r>
            <a:r>
              <a:rPr lang="zh-CN" altLang="zh-CN" dirty="0" smtClean="0"/>
              <a:t>方法</a:t>
            </a:r>
            <a:r>
              <a:rPr lang="zh-CN" altLang="zh-CN" dirty="0"/>
              <a:t>，发现该应用存在</a:t>
            </a:r>
            <a:r>
              <a:rPr lang="en-US" altLang="zh-CN" dirty="0"/>
              <a:t>48</a:t>
            </a:r>
            <a:r>
              <a:rPr lang="zh-CN" altLang="zh-CN" dirty="0"/>
              <a:t>个状态</a:t>
            </a:r>
            <a:r>
              <a:rPr lang="zh-CN" altLang="zh-CN" dirty="0" smtClean="0"/>
              <a:t>，</a:t>
            </a:r>
            <a:r>
              <a:rPr lang="zh-CN" altLang="en-US" dirty="0" smtClean="0"/>
              <a:t>同时</a:t>
            </a:r>
            <a:r>
              <a:rPr lang="zh-CN" altLang="zh-CN" dirty="0" smtClean="0"/>
              <a:t>根据</a:t>
            </a:r>
            <a:r>
              <a:rPr lang="zh-CN" altLang="zh-CN" dirty="0"/>
              <a:t>模型间触发事件的转化概率，构建如</a:t>
            </a:r>
            <a:r>
              <a:rPr lang="zh-CN" altLang="zh-CN" dirty="0" smtClean="0"/>
              <a:t>图所</a:t>
            </a:r>
            <a:r>
              <a:rPr lang="zh-CN" altLang="zh-CN" dirty="0"/>
              <a:t>示</a:t>
            </a:r>
            <a:r>
              <a:rPr lang="zh-CN" altLang="zh-CN" dirty="0" smtClean="0"/>
              <a:t>的</a:t>
            </a:r>
            <a:r>
              <a:rPr lang="zh-CN" altLang="en-US" dirty="0" smtClean="0"/>
              <a:t>初始</a:t>
            </a:r>
            <a:r>
              <a:rPr lang="zh-CN" altLang="zh-CN" dirty="0" smtClean="0"/>
              <a:t>状态</a:t>
            </a:r>
            <a:r>
              <a:rPr lang="zh-CN" altLang="zh-CN" dirty="0"/>
              <a:t>机模型。</a:t>
            </a:r>
            <a:endParaRPr lang="zh-CN" altLang="en-US" dirty="0"/>
          </a:p>
        </p:txBody>
      </p:sp>
      <p:graphicFrame>
        <p:nvGraphicFramePr>
          <p:cNvPr id="6" name="对象 5"/>
          <p:cNvGraphicFramePr>
            <a:graphicFrameLocks noChangeAspect="1"/>
          </p:cNvGraphicFramePr>
          <p:nvPr>
            <p:extLst>
              <p:ext uri="{D42A27DB-BD31-4B8C-83A1-F6EECF244321}">
                <p14:modId xmlns:p14="http://schemas.microsoft.com/office/powerpoint/2010/main" val="1654823584"/>
              </p:ext>
            </p:extLst>
          </p:nvPr>
        </p:nvGraphicFramePr>
        <p:xfrm>
          <a:off x="237331" y="2071907"/>
          <a:ext cx="4899403" cy="4236818"/>
        </p:xfrm>
        <a:graphic>
          <a:graphicData uri="http://schemas.openxmlformats.org/presentationml/2006/ole">
            <mc:AlternateContent xmlns:mc="http://schemas.openxmlformats.org/markup-compatibility/2006">
              <mc:Choice xmlns:v="urn:schemas-microsoft-com:vml" Requires="v">
                <p:oleObj spid="_x0000_s2074" name="Visio" r:id="rId4" imgW="7357537" imgH="6713339" progId="Visio.Drawing.11">
                  <p:embed/>
                </p:oleObj>
              </mc:Choice>
              <mc:Fallback>
                <p:oleObj name="Visio" r:id="rId4" imgW="7357537" imgH="671333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7331" y="2071907"/>
                        <a:ext cx="4899403" cy="4236818"/>
                      </a:xfrm>
                      <a:prstGeom prst="rect">
                        <a:avLst/>
                      </a:prstGeom>
                      <a:noFill/>
                    </p:spPr>
                  </p:pic>
                </p:oleObj>
              </mc:Fallback>
            </mc:AlternateContent>
          </a:graphicData>
        </a:graphic>
      </p:graphicFrame>
    </p:spTree>
    <p:extLst>
      <p:ext uri="{BB962C8B-B14F-4D97-AF65-F5344CB8AC3E}">
        <p14:creationId xmlns:p14="http://schemas.microsoft.com/office/powerpoint/2010/main" val="40930217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3744937" cy="647700"/>
          </a:xfrm>
        </p:spPr>
        <p:txBody>
          <a:bodyPr/>
          <a:lstStyle/>
          <a:p>
            <a:pPr marL="0" indent="0">
              <a:buNone/>
            </a:pPr>
            <a:r>
              <a:rPr lang="en-US" altLang="zh-CN" b="1" dirty="0"/>
              <a:t>Case study-Capture</a:t>
            </a:r>
            <a:endParaRPr lang="zh-CN" altLang="en-US" b="1" dirty="0"/>
          </a:p>
        </p:txBody>
      </p:sp>
      <p:sp>
        <p:nvSpPr>
          <p:cNvPr id="4" name="文本占位符 3"/>
          <p:cNvSpPr>
            <a:spLocks noGrp="1"/>
          </p:cNvSpPr>
          <p:nvPr>
            <p:ph type="body" sz="quarter" idx="12"/>
          </p:nvPr>
        </p:nvSpPr>
        <p:spPr>
          <a:xfrm>
            <a:off x="550862" y="1632141"/>
            <a:ext cx="10652584" cy="1436820"/>
          </a:xfrm>
        </p:spPr>
        <p:txBody>
          <a:bodyPr/>
          <a:lstStyle/>
          <a:p>
            <a:pPr marL="0" indent="0">
              <a:buNone/>
            </a:pPr>
            <a:r>
              <a:rPr lang="en-US" altLang="zh-CN" dirty="0" smtClean="0"/>
              <a:t>    </a:t>
            </a:r>
            <a:r>
              <a:rPr lang="zh-CN" altLang="en-US" dirty="0" smtClean="0"/>
              <a:t>由下表可以看出，</a:t>
            </a:r>
            <a:r>
              <a:rPr lang="zh-CN" altLang="zh-CN" dirty="0" smtClean="0"/>
              <a:t>第一次</a:t>
            </a:r>
            <a:r>
              <a:rPr lang="zh-CN" altLang="zh-CN" dirty="0"/>
              <a:t>进化后模型的变化情况</a:t>
            </a:r>
            <a:r>
              <a:rPr lang="zh-CN" altLang="zh-CN" dirty="0" smtClean="0"/>
              <a:t>，</a:t>
            </a:r>
            <a:r>
              <a:rPr lang="zh-CN" altLang="en-US" dirty="0"/>
              <a:t>左</a:t>
            </a:r>
            <a:r>
              <a:rPr lang="zh-CN" altLang="en-US" dirty="0" smtClean="0"/>
              <a:t>表是初始模型</a:t>
            </a:r>
            <a:r>
              <a:rPr lang="zh-CN" altLang="en-US" dirty="0"/>
              <a:t>中转化概率，右表是模型进化后的转化</a:t>
            </a:r>
            <a:r>
              <a:rPr lang="zh-CN" altLang="en-US" dirty="0" smtClean="0"/>
              <a:t>概率，</a:t>
            </a:r>
            <a:r>
              <a:rPr lang="zh-CN" altLang="zh-CN" dirty="0" smtClean="0"/>
              <a:t>由</a:t>
            </a:r>
            <a:r>
              <a:rPr lang="zh-CN" altLang="en-US" dirty="0" smtClean="0"/>
              <a:t>表</a:t>
            </a:r>
            <a:r>
              <a:rPr lang="zh-CN" altLang="zh-CN" dirty="0" smtClean="0"/>
              <a:t>可以</a:t>
            </a:r>
            <a:r>
              <a:rPr lang="zh-CN" altLang="zh-CN" dirty="0"/>
              <a:t>看出，触发区域侦察事件的转化概率进一步</a:t>
            </a:r>
            <a:r>
              <a:rPr lang="zh-CN" altLang="zh-CN" dirty="0" smtClean="0"/>
              <a:t>提升</a:t>
            </a:r>
            <a:r>
              <a:rPr lang="zh-CN" altLang="en-US" dirty="0" smtClean="0"/>
              <a:t>。</a:t>
            </a:r>
            <a:endParaRPr lang="zh-CN" altLang="en-US" dirty="0"/>
          </a:p>
        </p:txBody>
      </p:sp>
      <p:graphicFrame>
        <p:nvGraphicFramePr>
          <p:cNvPr id="6" name="表格 5"/>
          <p:cNvGraphicFramePr>
            <a:graphicFrameLocks noGrp="1"/>
          </p:cNvGraphicFramePr>
          <p:nvPr>
            <p:extLst>
              <p:ext uri="{D42A27DB-BD31-4B8C-83A1-F6EECF244321}">
                <p14:modId xmlns:p14="http://schemas.microsoft.com/office/powerpoint/2010/main" val="1258600937"/>
              </p:ext>
            </p:extLst>
          </p:nvPr>
        </p:nvGraphicFramePr>
        <p:xfrm>
          <a:off x="271070" y="3399995"/>
          <a:ext cx="5536897" cy="3053342"/>
        </p:xfrm>
        <a:graphic>
          <a:graphicData uri="http://schemas.openxmlformats.org/drawingml/2006/table">
            <a:tbl>
              <a:tblPr firstRow="1" firstCol="1" bandRow="1"/>
              <a:tblGrid>
                <a:gridCol w="1195914"/>
                <a:gridCol w="3122584"/>
                <a:gridCol w="1218399"/>
              </a:tblGrid>
              <a:tr h="384879">
                <a:tc>
                  <a:txBody>
                    <a:bodyPr/>
                    <a:lstStyle/>
                    <a:p>
                      <a:pPr algn="ctr">
                        <a:spcAft>
                          <a:spcPts val="1000"/>
                        </a:spcAft>
                      </a:pPr>
                      <a:r>
                        <a:rPr lang="zh-CN" sz="2000" kern="100" dirty="0">
                          <a:effectLst/>
                          <a:latin typeface="Times New Roman" panose="02020603050405020304" pitchFamily="18" charset="0"/>
                          <a:ea typeface="仿宋" panose="02010609060101010101" pitchFamily="49" charset="-122"/>
                          <a:cs typeface="Times New Roman" panose="02020603050405020304" pitchFamily="18" charset="0"/>
                        </a:rPr>
                        <a:t>触发事件</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1000"/>
                        </a:spcAft>
                      </a:pPr>
                      <a:r>
                        <a:rPr lang="en-US" sz="2000" kern="100" dirty="0">
                          <a:effectLst/>
                          <a:latin typeface="Times New Roman" panose="02020603050405020304" pitchFamily="18" charset="0"/>
                          <a:ea typeface="仿宋" panose="02010609060101010101" pitchFamily="49" charset="-122"/>
                          <a:cs typeface="Times New Roman" panose="02020603050405020304" pitchFamily="18" charset="0"/>
                        </a:rPr>
                        <a:t>resource-id</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00">
                          <a:effectLst/>
                          <a:latin typeface="Times New Roman" panose="02020603050405020304" pitchFamily="18" charset="0"/>
                          <a:ea typeface="仿宋" panose="02010609060101010101" pitchFamily="49" charset="-122"/>
                          <a:cs typeface="Times New Roman" panose="02020603050405020304" pitchFamily="18" charset="0"/>
                        </a:rPr>
                        <a:t>转化概率</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84879">
                <a:tc>
                  <a:txBody>
                    <a:bodyPr/>
                    <a:lstStyle/>
                    <a:p>
                      <a:pPr algn="just">
                        <a:spcAft>
                          <a:spcPts val="0"/>
                        </a:spcAft>
                      </a:pPr>
                      <a:r>
                        <a:rPr lang="zh-CN" sz="2000" kern="100">
                          <a:effectLst/>
                          <a:latin typeface="Times New Roman" panose="02020603050405020304" pitchFamily="18" charset="0"/>
                          <a:ea typeface="仿宋" panose="02010609060101010101" pitchFamily="49" charset="-122"/>
                          <a:cs typeface="Times New Roman" panose="02020603050405020304" pitchFamily="18" charset="0"/>
                        </a:rPr>
                        <a:t>视野侦查</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just">
                        <a:spcAft>
                          <a:spcPts val="0"/>
                        </a:spcAft>
                      </a:pPr>
                      <a:r>
                        <a:rPr lang="en-US" sz="2000" kern="100" dirty="0" err="1">
                          <a:effectLst/>
                          <a:latin typeface="Times New Roman" panose="02020603050405020304" pitchFamily="18" charset="0"/>
                          <a:ea typeface="仿宋" panose="02010609060101010101" pitchFamily="49" charset="-122"/>
                          <a:cs typeface="Times New Roman" panose="02020603050405020304" pitchFamily="18" charset="0"/>
                        </a:rPr>
                        <a:t>com.dji.FPVDe:id</a:t>
                      </a:r>
                      <a:r>
                        <a:rPr lang="en-US" sz="2000" kern="100" dirty="0">
                          <a:effectLst/>
                          <a:latin typeface="Times New Roman" panose="02020603050405020304" pitchFamily="18" charset="0"/>
                          <a:ea typeface="仿宋" panose="02010609060101010101" pitchFamily="49" charset="-122"/>
                          <a:cs typeface="Times New Roman" panose="02020603050405020304" pitchFamily="18" charset="0"/>
                        </a:rPr>
                        <a:t>/</a:t>
                      </a:r>
                      <a:r>
                        <a:rPr lang="en-US" sz="2000" kern="100" dirty="0" err="1">
                          <a:effectLst/>
                          <a:latin typeface="Times New Roman" panose="02020603050405020304" pitchFamily="18" charset="0"/>
                          <a:ea typeface="仿宋" panose="02010609060101010101" pitchFamily="49" charset="-122"/>
                          <a:cs typeface="Times New Roman" panose="02020603050405020304" pitchFamily="18" charset="0"/>
                        </a:rPr>
                        <a:t>btn_open</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just">
                        <a:spcAft>
                          <a:spcPts val="0"/>
                        </a:spcAft>
                      </a:pPr>
                      <a:r>
                        <a:rPr lang="en-US" sz="2000" kern="100">
                          <a:effectLst/>
                          <a:latin typeface="Times New Roman" panose="02020603050405020304" pitchFamily="18" charset="0"/>
                          <a:ea typeface="宋体" panose="02010600030101010101" pitchFamily="2" charset="-122"/>
                          <a:cs typeface="Times New Roman" panose="02020603050405020304" pitchFamily="18" charset="0"/>
                        </a:rPr>
                        <a:t>0.10</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r>
              <a:tr h="756914">
                <a:tc>
                  <a:txBody>
                    <a:bodyPr/>
                    <a:lstStyle/>
                    <a:p>
                      <a:pPr algn="just">
                        <a:spcAft>
                          <a:spcPts val="0"/>
                        </a:spcAft>
                      </a:pPr>
                      <a:r>
                        <a:rPr lang="zh-CN" sz="2000" kern="100">
                          <a:effectLst/>
                          <a:latin typeface="Times New Roman" panose="02020603050405020304" pitchFamily="18" charset="0"/>
                          <a:ea typeface="仿宋" panose="02010609060101010101" pitchFamily="49" charset="-122"/>
                          <a:cs typeface="Times New Roman" panose="02020603050405020304" pitchFamily="18" charset="0"/>
                        </a:rPr>
                        <a:t>区域侦查</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US" sz="2000" kern="100" dirty="0" err="1">
                          <a:effectLst/>
                          <a:latin typeface="Times New Roman" panose="02020603050405020304" pitchFamily="18" charset="0"/>
                          <a:ea typeface="仿宋" panose="02010609060101010101" pitchFamily="49" charset="-122"/>
                          <a:cs typeface="Times New Roman" panose="02020603050405020304" pitchFamily="18" charset="0"/>
                        </a:rPr>
                        <a:t>com.dji.FPVDe:id</a:t>
                      </a:r>
                      <a:r>
                        <a:rPr lang="en-US" sz="2000" kern="100" dirty="0">
                          <a:effectLst/>
                          <a:latin typeface="Times New Roman" panose="02020603050405020304" pitchFamily="18" charset="0"/>
                          <a:ea typeface="仿宋" panose="02010609060101010101" pitchFamily="49" charset="-122"/>
                          <a:cs typeface="Times New Roman" panose="02020603050405020304" pitchFamily="18" charset="0"/>
                        </a:rPr>
                        <a:t>/btn_open2</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US" sz="2000" kern="100" dirty="0">
                          <a:effectLst/>
                          <a:latin typeface="Times New Roman" panose="02020603050405020304" pitchFamily="18" charset="0"/>
                          <a:ea typeface="宋体" panose="02010600030101010101" pitchFamily="2" charset="-122"/>
                          <a:cs typeface="Times New Roman" panose="02020603050405020304" pitchFamily="18" charset="0"/>
                        </a:rPr>
                        <a:t>0.51</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r>
              <a:tr h="756914">
                <a:tc>
                  <a:txBody>
                    <a:bodyPr/>
                    <a:lstStyle/>
                    <a:p>
                      <a:pPr algn="just">
                        <a:spcAft>
                          <a:spcPts val="0"/>
                        </a:spcAft>
                      </a:pPr>
                      <a:r>
                        <a:rPr lang="zh-CN" sz="2000" kern="100">
                          <a:effectLst/>
                          <a:latin typeface="Times New Roman" panose="02020603050405020304" pitchFamily="18" charset="0"/>
                          <a:ea typeface="仿宋" panose="02010609060101010101" pitchFamily="49" charset="-122"/>
                          <a:cs typeface="Times New Roman" panose="02020603050405020304" pitchFamily="18" charset="0"/>
                        </a:rPr>
                        <a:t>兴趣侦查</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US" sz="2000" kern="100">
                          <a:effectLst/>
                          <a:latin typeface="Times New Roman" panose="02020603050405020304" pitchFamily="18" charset="0"/>
                          <a:ea typeface="仿宋" panose="02010609060101010101" pitchFamily="49" charset="-122"/>
                          <a:cs typeface="Times New Roman" panose="02020603050405020304" pitchFamily="18" charset="0"/>
                        </a:rPr>
                        <a:t>com.dji.FPVDe:id/btn_open3</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US" sz="2000" kern="100" dirty="0">
                          <a:effectLst/>
                          <a:latin typeface="Times New Roman" panose="02020603050405020304" pitchFamily="18" charset="0"/>
                          <a:ea typeface="宋体" panose="02010600030101010101" pitchFamily="2" charset="-122"/>
                          <a:cs typeface="Times New Roman" panose="02020603050405020304" pitchFamily="18" charset="0"/>
                        </a:rPr>
                        <a:t>0.19</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r>
              <a:tr h="769756">
                <a:tc>
                  <a:txBody>
                    <a:bodyPr/>
                    <a:lstStyle/>
                    <a:p>
                      <a:pPr algn="just">
                        <a:spcAft>
                          <a:spcPts val="0"/>
                        </a:spcAft>
                      </a:pPr>
                      <a:r>
                        <a:rPr lang="zh-CN" sz="2000" kern="100">
                          <a:effectLst/>
                          <a:latin typeface="Times New Roman" panose="02020603050405020304" pitchFamily="18" charset="0"/>
                          <a:ea typeface="仿宋" panose="02010609060101010101" pitchFamily="49" charset="-122"/>
                          <a:cs typeface="Times New Roman" panose="02020603050405020304" pitchFamily="18" charset="0"/>
                        </a:rPr>
                        <a:t>移动目标跟随</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err="1">
                          <a:effectLst/>
                          <a:latin typeface="Times New Roman" panose="02020603050405020304" pitchFamily="18" charset="0"/>
                          <a:ea typeface="仿宋" panose="02010609060101010101" pitchFamily="49" charset="-122"/>
                          <a:cs typeface="Times New Roman" panose="02020603050405020304" pitchFamily="18" charset="0"/>
                        </a:rPr>
                        <a:t>com.dji.FPVDe:id</a:t>
                      </a:r>
                      <a:r>
                        <a:rPr lang="en-US" sz="2000" kern="100" dirty="0">
                          <a:effectLst/>
                          <a:latin typeface="Times New Roman" panose="02020603050405020304" pitchFamily="18" charset="0"/>
                          <a:ea typeface="仿宋" panose="02010609060101010101" pitchFamily="49" charset="-122"/>
                          <a:cs typeface="Times New Roman" panose="02020603050405020304" pitchFamily="18" charset="0"/>
                        </a:rPr>
                        <a:t>/btn_open4</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a:effectLst/>
                          <a:latin typeface="Times New Roman" panose="02020603050405020304" pitchFamily="18" charset="0"/>
                          <a:ea typeface="宋体" panose="02010600030101010101" pitchFamily="2" charset="-122"/>
                          <a:cs typeface="Times New Roman" panose="02020603050405020304" pitchFamily="18" charset="0"/>
                        </a:rPr>
                        <a:t>0.20</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r>
            </a:tbl>
          </a:graphicData>
        </a:graphic>
      </p:graphicFrame>
      <p:graphicFrame>
        <p:nvGraphicFramePr>
          <p:cNvPr id="8" name="表格 7"/>
          <p:cNvGraphicFramePr>
            <a:graphicFrameLocks noGrp="1"/>
          </p:cNvGraphicFramePr>
          <p:nvPr>
            <p:extLst>
              <p:ext uri="{D42A27DB-BD31-4B8C-83A1-F6EECF244321}">
                <p14:modId xmlns:p14="http://schemas.microsoft.com/office/powerpoint/2010/main" val="3524675936"/>
              </p:ext>
            </p:extLst>
          </p:nvPr>
        </p:nvGraphicFramePr>
        <p:xfrm>
          <a:off x="6096000" y="3399995"/>
          <a:ext cx="5755446" cy="3053343"/>
        </p:xfrm>
        <a:graphic>
          <a:graphicData uri="http://schemas.openxmlformats.org/drawingml/2006/table">
            <a:tbl>
              <a:tblPr firstRow="1" firstCol="1" bandRow="1"/>
              <a:tblGrid>
                <a:gridCol w="1243118"/>
                <a:gridCol w="3245837"/>
                <a:gridCol w="1266491"/>
              </a:tblGrid>
              <a:tr h="508891">
                <a:tc>
                  <a:txBody>
                    <a:bodyPr/>
                    <a:lstStyle/>
                    <a:p>
                      <a:pPr algn="ctr">
                        <a:spcAft>
                          <a:spcPts val="1000"/>
                        </a:spcAft>
                      </a:pPr>
                      <a:r>
                        <a:rPr lang="zh-CN" sz="2000" kern="100" dirty="0">
                          <a:effectLst/>
                          <a:latin typeface="Times New Roman" panose="02020603050405020304" pitchFamily="18" charset="0"/>
                          <a:ea typeface="仿宋" panose="02010609060101010101" pitchFamily="49" charset="-122"/>
                          <a:cs typeface="Times New Roman" panose="02020603050405020304" pitchFamily="18" charset="0"/>
                        </a:rPr>
                        <a:t>触发事件</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1000"/>
                        </a:spcAft>
                      </a:pPr>
                      <a:r>
                        <a:rPr lang="en-US" sz="2000" kern="100">
                          <a:effectLst/>
                          <a:latin typeface="Times New Roman" panose="02020603050405020304" pitchFamily="18" charset="0"/>
                          <a:ea typeface="仿宋" panose="02010609060101010101" pitchFamily="49" charset="-122"/>
                          <a:cs typeface="Times New Roman" panose="02020603050405020304" pitchFamily="18" charset="0"/>
                        </a:rPr>
                        <a:t>resource-id</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00" dirty="0">
                          <a:effectLst/>
                          <a:latin typeface="Times New Roman" panose="02020603050405020304" pitchFamily="18" charset="0"/>
                          <a:ea typeface="仿宋" panose="02010609060101010101" pitchFamily="49" charset="-122"/>
                          <a:cs typeface="Times New Roman" panose="02020603050405020304" pitchFamily="18" charset="0"/>
                        </a:rPr>
                        <a:t>转化概率</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8891">
                <a:tc>
                  <a:txBody>
                    <a:bodyPr/>
                    <a:lstStyle/>
                    <a:p>
                      <a:pPr algn="just">
                        <a:spcAft>
                          <a:spcPts val="0"/>
                        </a:spcAft>
                      </a:pPr>
                      <a:r>
                        <a:rPr lang="zh-CN" sz="2000" kern="100">
                          <a:effectLst/>
                          <a:latin typeface="Times New Roman" panose="02020603050405020304" pitchFamily="18" charset="0"/>
                          <a:ea typeface="仿宋" panose="02010609060101010101" pitchFamily="49" charset="-122"/>
                          <a:cs typeface="Times New Roman" panose="02020603050405020304" pitchFamily="18" charset="0"/>
                        </a:rPr>
                        <a:t>视野侦查</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just">
                        <a:spcAft>
                          <a:spcPts val="0"/>
                        </a:spcAft>
                      </a:pPr>
                      <a:r>
                        <a:rPr lang="en-US" sz="2000" kern="100">
                          <a:effectLst/>
                          <a:latin typeface="Times New Roman" panose="02020603050405020304" pitchFamily="18" charset="0"/>
                          <a:ea typeface="仿宋" panose="02010609060101010101" pitchFamily="49" charset="-122"/>
                          <a:cs typeface="Times New Roman" panose="02020603050405020304" pitchFamily="18" charset="0"/>
                        </a:rPr>
                        <a:t>com.dji.FPVDe:id/btn_open</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just">
                        <a:spcAft>
                          <a:spcPts val="0"/>
                        </a:spcAft>
                      </a:pPr>
                      <a:r>
                        <a:rPr lang="en-US" sz="2000" kern="100">
                          <a:effectLst/>
                          <a:latin typeface="Times New Roman" panose="02020603050405020304" pitchFamily="18" charset="0"/>
                          <a:ea typeface="宋体" panose="02010600030101010101" pitchFamily="2" charset="-122"/>
                          <a:cs typeface="Times New Roman" panose="02020603050405020304" pitchFamily="18" charset="0"/>
                        </a:rPr>
                        <a:t>0.12</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r>
              <a:tr h="508891">
                <a:tc>
                  <a:txBody>
                    <a:bodyPr/>
                    <a:lstStyle/>
                    <a:p>
                      <a:pPr algn="just">
                        <a:spcAft>
                          <a:spcPts val="0"/>
                        </a:spcAft>
                      </a:pPr>
                      <a:r>
                        <a:rPr lang="zh-CN" sz="2000" kern="100">
                          <a:effectLst/>
                          <a:latin typeface="Times New Roman" panose="02020603050405020304" pitchFamily="18" charset="0"/>
                          <a:ea typeface="仿宋" panose="02010609060101010101" pitchFamily="49" charset="-122"/>
                          <a:cs typeface="Times New Roman" panose="02020603050405020304" pitchFamily="18" charset="0"/>
                        </a:rPr>
                        <a:t>区域侦查</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US" sz="2000" kern="100">
                          <a:effectLst/>
                          <a:latin typeface="Times New Roman" panose="02020603050405020304" pitchFamily="18" charset="0"/>
                          <a:ea typeface="仿宋" panose="02010609060101010101" pitchFamily="49" charset="-122"/>
                          <a:cs typeface="Times New Roman" panose="02020603050405020304" pitchFamily="18" charset="0"/>
                        </a:rPr>
                        <a:t>com.dji.FPVDe:id/btn_open2</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US" sz="2000" kern="100">
                          <a:effectLst/>
                          <a:latin typeface="Times New Roman" panose="02020603050405020304" pitchFamily="18" charset="0"/>
                          <a:ea typeface="宋体" panose="02010600030101010101" pitchFamily="2" charset="-122"/>
                          <a:cs typeface="Times New Roman" panose="02020603050405020304" pitchFamily="18" charset="0"/>
                        </a:rPr>
                        <a:t>0.41</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r>
              <a:tr h="508891">
                <a:tc>
                  <a:txBody>
                    <a:bodyPr/>
                    <a:lstStyle/>
                    <a:p>
                      <a:pPr algn="just">
                        <a:spcAft>
                          <a:spcPts val="0"/>
                        </a:spcAft>
                      </a:pPr>
                      <a:r>
                        <a:rPr lang="zh-CN" sz="2000" kern="100">
                          <a:effectLst/>
                          <a:latin typeface="Times New Roman" panose="02020603050405020304" pitchFamily="18" charset="0"/>
                          <a:ea typeface="仿宋" panose="02010609060101010101" pitchFamily="49" charset="-122"/>
                          <a:cs typeface="Times New Roman" panose="02020603050405020304" pitchFamily="18" charset="0"/>
                        </a:rPr>
                        <a:t>兴趣侦查</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US" sz="2000" kern="100">
                          <a:effectLst/>
                          <a:latin typeface="Times New Roman" panose="02020603050405020304" pitchFamily="18" charset="0"/>
                          <a:ea typeface="仿宋" panose="02010609060101010101" pitchFamily="49" charset="-122"/>
                          <a:cs typeface="Times New Roman" panose="02020603050405020304" pitchFamily="18" charset="0"/>
                        </a:rPr>
                        <a:t>com.dji.FPVDe:id/btn_open3</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US" sz="2000" kern="100">
                          <a:effectLst/>
                          <a:latin typeface="Times New Roman" panose="02020603050405020304" pitchFamily="18" charset="0"/>
                          <a:ea typeface="宋体" panose="02010600030101010101" pitchFamily="2" charset="-122"/>
                          <a:cs typeface="Times New Roman" panose="02020603050405020304" pitchFamily="18" charset="0"/>
                        </a:rPr>
                        <a:t>0.25</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a:noFill/>
                    </a:lnB>
                  </a:tcPr>
                </a:tc>
              </a:tr>
              <a:tr h="1017779">
                <a:tc>
                  <a:txBody>
                    <a:bodyPr/>
                    <a:lstStyle/>
                    <a:p>
                      <a:pPr algn="just">
                        <a:spcAft>
                          <a:spcPts val="0"/>
                        </a:spcAft>
                      </a:pPr>
                      <a:r>
                        <a:rPr lang="zh-CN" sz="2000" kern="100">
                          <a:effectLst/>
                          <a:latin typeface="Times New Roman" panose="02020603050405020304" pitchFamily="18" charset="0"/>
                          <a:ea typeface="仿宋" panose="02010609060101010101" pitchFamily="49" charset="-122"/>
                          <a:cs typeface="Times New Roman" panose="02020603050405020304" pitchFamily="18" charset="0"/>
                        </a:rPr>
                        <a:t>移动目标跟随</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err="1">
                          <a:effectLst/>
                          <a:latin typeface="Times New Roman" panose="02020603050405020304" pitchFamily="18" charset="0"/>
                          <a:ea typeface="仿宋" panose="02010609060101010101" pitchFamily="49" charset="-122"/>
                          <a:cs typeface="Times New Roman" panose="02020603050405020304" pitchFamily="18" charset="0"/>
                        </a:rPr>
                        <a:t>com.dji.FPVDe:id</a:t>
                      </a:r>
                      <a:r>
                        <a:rPr lang="en-US" sz="2000" kern="100" dirty="0">
                          <a:effectLst/>
                          <a:latin typeface="Times New Roman" panose="02020603050405020304" pitchFamily="18" charset="0"/>
                          <a:ea typeface="仿宋" panose="02010609060101010101" pitchFamily="49" charset="-122"/>
                          <a:cs typeface="Times New Roman" panose="02020603050405020304" pitchFamily="18" charset="0"/>
                        </a:rPr>
                        <a:t>/btn_open4</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a:effectLst/>
                          <a:latin typeface="Times New Roman" panose="02020603050405020304" pitchFamily="18" charset="0"/>
                          <a:ea typeface="宋体" panose="02010600030101010101" pitchFamily="2" charset="-122"/>
                          <a:cs typeface="Times New Roman" panose="02020603050405020304" pitchFamily="18" charset="0"/>
                        </a:rPr>
                        <a:t>0.19</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1506749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3384897" cy="647700"/>
          </a:xfrm>
        </p:spPr>
        <p:txBody>
          <a:bodyPr/>
          <a:lstStyle/>
          <a:p>
            <a:pPr marL="0" indent="0">
              <a:buNone/>
            </a:pPr>
            <a:r>
              <a:rPr lang="en-US" altLang="zh-CN" b="1" dirty="0"/>
              <a:t>Case </a:t>
            </a:r>
            <a:r>
              <a:rPr lang="en-US" altLang="zh-CN" b="1" dirty="0" smtClean="0"/>
              <a:t>study-Capture</a:t>
            </a:r>
            <a:endParaRPr lang="zh-CN" altLang="en-US" b="1" dirty="0"/>
          </a:p>
        </p:txBody>
      </p:sp>
      <p:pic>
        <p:nvPicPr>
          <p:cNvPr id="5" name="图片 4" descr="C:\Users\Administrator\Desktop\Rplo2.png"/>
          <p:cNvPicPr/>
          <p:nvPr/>
        </p:nvPicPr>
        <p:blipFill rotWithShape="1">
          <a:blip r:embed="rId3" cstate="print">
            <a:extLst>
              <a:ext uri="{28A0092B-C50C-407E-A947-70E740481C1C}">
                <a14:useLocalDpi xmlns:a14="http://schemas.microsoft.com/office/drawing/2010/main" val="0"/>
              </a:ext>
            </a:extLst>
          </a:blip>
          <a:srcRect t="11071" r="3488" b="2424"/>
          <a:stretch/>
        </p:blipFill>
        <p:spPr bwMode="auto">
          <a:xfrm>
            <a:off x="191344" y="1610153"/>
            <a:ext cx="6192688" cy="4483143"/>
          </a:xfrm>
          <a:prstGeom prst="rect">
            <a:avLst/>
          </a:prstGeom>
          <a:noFill/>
          <a:ln>
            <a:noFill/>
          </a:ln>
          <a:extLst>
            <a:ext uri="{53640926-AAD7-44D8-BBD7-CCE9431645EC}">
              <a14:shadowObscured xmlns:a14="http://schemas.microsoft.com/office/drawing/2010/main"/>
            </a:ext>
          </a:extLst>
        </p:spPr>
      </p:pic>
      <p:graphicFrame>
        <p:nvGraphicFramePr>
          <p:cNvPr id="7" name="表格 6"/>
          <p:cNvGraphicFramePr>
            <a:graphicFrameLocks noGrp="1"/>
          </p:cNvGraphicFramePr>
          <p:nvPr>
            <p:extLst>
              <p:ext uri="{D42A27DB-BD31-4B8C-83A1-F6EECF244321}">
                <p14:modId xmlns:p14="http://schemas.microsoft.com/office/powerpoint/2010/main" val="915720507"/>
              </p:ext>
            </p:extLst>
          </p:nvPr>
        </p:nvGraphicFramePr>
        <p:xfrm>
          <a:off x="6960096" y="2708564"/>
          <a:ext cx="4752528" cy="1422224"/>
        </p:xfrm>
        <a:graphic>
          <a:graphicData uri="http://schemas.openxmlformats.org/drawingml/2006/table">
            <a:tbl>
              <a:tblPr firstRow="1" firstCol="1" bandRow="1"/>
              <a:tblGrid>
                <a:gridCol w="1702687"/>
                <a:gridCol w="1578130"/>
                <a:gridCol w="1471711"/>
              </a:tblGrid>
              <a:tr h="558128">
                <a:tc>
                  <a:txBody>
                    <a:bodyPr/>
                    <a:lstStyle/>
                    <a:p>
                      <a:pPr algn="just">
                        <a:spcAft>
                          <a:spcPts val="0"/>
                        </a:spcAft>
                      </a:pPr>
                      <a:r>
                        <a:rPr lang="zh-CN" sz="2000" kern="100" dirty="0">
                          <a:effectLst/>
                          <a:latin typeface="Times New Roman" panose="02020603050405020304" pitchFamily="18" charset="0"/>
                          <a:ea typeface="仿宋" panose="02010609060101010101" pitchFamily="49" charset="-122"/>
                          <a:cs typeface="Times New Roman" panose="02020603050405020304" pitchFamily="18" charset="0"/>
                        </a:rPr>
                        <a:t>工具</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00" dirty="0">
                          <a:effectLst/>
                          <a:latin typeface="Times New Roman" panose="02020603050405020304" pitchFamily="18" charset="0"/>
                          <a:ea typeface="仿宋" panose="02010609060101010101" pitchFamily="49" charset="-122"/>
                          <a:cs typeface="Times New Roman" panose="02020603050405020304" pitchFamily="18" charset="0"/>
                        </a:rPr>
                        <a:t>活动覆盖率</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00" dirty="0">
                          <a:effectLst/>
                          <a:latin typeface="Times New Roman" panose="02020603050405020304" pitchFamily="18" charset="0"/>
                          <a:ea typeface="仿宋" panose="02010609060101010101" pitchFamily="49" charset="-122"/>
                          <a:cs typeface="Times New Roman" panose="02020603050405020304" pitchFamily="18" charset="0"/>
                        </a:rPr>
                        <a:t>代码覆盖率</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32048">
                <a:tc>
                  <a:txBody>
                    <a:bodyPr/>
                    <a:lstStyle/>
                    <a:p>
                      <a:pPr algn="just">
                        <a:spcAft>
                          <a:spcPts val="0"/>
                        </a:spcAft>
                      </a:pPr>
                      <a:r>
                        <a:rPr lang="en-US" sz="2000" kern="100" dirty="0">
                          <a:effectLst/>
                          <a:latin typeface="Times New Roman" panose="02020603050405020304" pitchFamily="18" charset="0"/>
                          <a:ea typeface="仿宋" panose="02010609060101010101" pitchFamily="49" charset="-122"/>
                          <a:cs typeface="Times New Roman" panose="02020603050405020304" pitchFamily="18" charset="0"/>
                        </a:rPr>
                        <a:t>Monkey</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just">
                        <a:spcAft>
                          <a:spcPts val="0"/>
                        </a:spcAft>
                      </a:pPr>
                      <a:r>
                        <a:rPr lang="en-US" sz="2000" kern="100">
                          <a:effectLst/>
                          <a:latin typeface="Times New Roman" panose="02020603050405020304" pitchFamily="18" charset="0"/>
                          <a:ea typeface="黑体" panose="02010609060101010101" pitchFamily="49" charset="-122"/>
                          <a:cs typeface="Times New Roman" panose="02020603050405020304" pitchFamily="18" charset="0"/>
                        </a:rPr>
                        <a:t>80%</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just">
                        <a:spcAft>
                          <a:spcPts val="0"/>
                        </a:spcAft>
                      </a:pPr>
                      <a:r>
                        <a:rPr lang="en-US" sz="2000" kern="100">
                          <a:effectLst/>
                          <a:latin typeface="Times New Roman" panose="02020603050405020304" pitchFamily="18" charset="0"/>
                          <a:ea typeface="黑体" panose="02010609060101010101" pitchFamily="49" charset="-122"/>
                          <a:cs typeface="Times New Roman" panose="02020603050405020304" pitchFamily="18" charset="0"/>
                        </a:rPr>
                        <a:t>39%</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r>
              <a:tr h="432048">
                <a:tc>
                  <a:txBody>
                    <a:bodyPr/>
                    <a:lstStyle/>
                    <a:p>
                      <a:pPr algn="just">
                        <a:spcAft>
                          <a:spcPts val="0"/>
                        </a:spcAft>
                      </a:pPr>
                      <a:r>
                        <a:rPr lang="zh-CN" sz="2000" kern="100" dirty="0">
                          <a:effectLst/>
                          <a:latin typeface="Times New Roman" panose="02020603050405020304" pitchFamily="18" charset="0"/>
                          <a:ea typeface="仿宋" panose="02010609060101010101" pitchFamily="49" charset="-122"/>
                          <a:cs typeface="Times New Roman" panose="02020603050405020304" pitchFamily="18" charset="0"/>
                        </a:rPr>
                        <a:t>原型工具</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黑体" panose="02010609060101010101" pitchFamily="49" charset="-122"/>
                          <a:cs typeface="Times New Roman" panose="02020603050405020304" pitchFamily="18" charset="0"/>
                        </a:rPr>
                        <a:t>86%</a:t>
                      </a:r>
                      <a:endParaRPr lang="zh-CN" sz="2000" kern="10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a:effectLst/>
                          <a:latin typeface="Times New Roman" panose="02020603050405020304" pitchFamily="18" charset="0"/>
                          <a:ea typeface="黑体" panose="02010609060101010101" pitchFamily="49" charset="-122"/>
                          <a:cs typeface="Times New Roman" panose="02020603050405020304" pitchFamily="18" charset="0"/>
                        </a:rPr>
                        <a:t>48%</a:t>
                      </a:r>
                      <a:endParaRPr lang="zh-CN" sz="2000" kern="100" dirty="0">
                        <a:effectLst/>
                        <a:latin typeface="Tahoma" panose="020B0604030504040204" pitchFamily="34" charset="0"/>
                        <a:ea typeface="微软雅黑" panose="020B0503020204020204" pitchFamily="34" charset="-122"/>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3148757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1384" y="980728"/>
            <a:ext cx="1873250" cy="647700"/>
          </a:xfrm>
        </p:spPr>
        <p:txBody>
          <a:bodyPr/>
          <a:lstStyle/>
          <a:p>
            <a:pPr marL="0" indent="0">
              <a:buNone/>
            </a:pPr>
            <a:r>
              <a:rPr lang="zh-CN" altLang="en-US" b="1" dirty="0" smtClean="0"/>
              <a:t>对比实验</a:t>
            </a:r>
            <a:endParaRPr lang="zh-CN" altLang="en-US" b="1" dirty="0"/>
          </a:p>
        </p:txBody>
      </p:sp>
      <p:sp>
        <p:nvSpPr>
          <p:cNvPr id="4" name="文本占位符 3"/>
          <p:cNvSpPr>
            <a:spLocks noGrp="1"/>
          </p:cNvSpPr>
          <p:nvPr>
            <p:ph type="body" sz="quarter" idx="12"/>
          </p:nvPr>
        </p:nvSpPr>
        <p:spPr>
          <a:xfrm>
            <a:off x="911424" y="1989138"/>
            <a:ext cx="10585251" cy="4319587"/>
          </a:xfrm>
        </p:spPr>
        <p:txBody>
          <a:bodyPr/>
          <a:lstStyle/>
          <a:p>
            <a:pPr marL="0" indent="0">
              <a:buNone/>
            </a:pPr>
            <a:r>
              <a:rPr lang="en-US" altLang="zh-CN" dirty="0" smtClean="0"/>
              <a:t>    </a:t>
            </a:r>
            <a:r>
              <a:rPr lang="zh-CN" altLang="zh-CN" dirty="0" smtClean="0"/>
              <a:t>选取</a:t>
            </a:r>
            <a:r>
              <a:rPr lang="zh-CN" altLang="zh-CN" dirty="0"/>
              <a:t>了七个开源的研究原型工具来进行比较，首先，</a:t>
            </a:r>
            <a:r>
              <a:rPr lang="en-US" altLang="zh-CN" dirty="0"/>
              <a:t>Monkey</a:t>
            </a:r>
            <a:r>
              <a:rPr lang="zh-CN" altLang="zh-CN" dirty="0"/>
              <a:t>测试工具；其次，</a:t>
            </a:r>
            <a:r>
              <a:rPr lang="en-US" altLang="zh-CN" dirty="0" err="1" smtClean="0"/>
              <a:t>ACTEve</a:t>
            </a:r>
            <a:r>
              <a:rPr lang="zh-CN" altLang="zh-CN" dirty="0" smtClean="0"/>
              <a:t>，</a:t>
            </a:r>
            <a:r>
              <a:rPr lang="zh-CN" altLang="zh-CN" dirty="0"/>
              <a:t>一款基于系统开发策略的测试工具；第三，</a:t>
            </a:r>
            <a:r>
              <a:rPr lang="en-US" altLang="zh-CN" dirty="0" err="1" smtClean="0"/>
              <a:t>Dynodroid</a:t>
            </a:r>
            <a:r>
              <a:rPr lang="zh-CN" altLang="zh-CN" dirty="0" smtClean="0"/>
              <a:t>，</a:t>
            </a:r>
            <a:r>
              <a:rPr lang="zh-CN" altLang="zh-CN" dirty="0"/>
              <a:t>基于随机策略的测试覆盖工具；第四，</a:t>
            </a:r>
            <a:r>
              <a:rPr lang="en-US" altLang="zh-CN" dirty="0" smtClean="0"/>
              <a:t>A</a:t>
            </a:r>
            <a:r>
              <a:rPr lang="en-US" altLang="zh-CN" baseline="30000" dirty="0" smtClean="0"/>
              <a:t>3</a:t>
            </a:r>
            <a:r>
              <a:rPr lang="en-US" altLang="zh-CN" dirty="0" smtClean="0"/>
              <a:t>E,</a:t>
            </a:r>
            <a:r>
              <a:rPr lang="zh-CN" altLang="zh-CN" dirty="0"/>
              <a:t>一款系统化</a:t>
            </a:r>
            <a:r>
              <a:rPr lang="en-US" altLang="zh-CN" dirty="0"/>
              <a:t>UI</a:t>
            </a:r>
            <a:r>
              <a:rPr lang="zh-CN" altLang="zh-CN" dirty="0"/>
              <a:t>搜索工具；第五，</a:t>
            </a:r>
            <a:r>
              <a:rPr lang="en-US" altLang="zh-CN" dirty="0" err="1" smtClean="0"/>
              <a:t>GUIRipper</a:t>
            </a:r>
            <a:r>
              <a:rPr lang="zh-CN" altLang="zh-CN" dirty="0" smtClean="0"/>
              <a:t>，</a:t>
            </a:r>
            <a:r>
              <a:rPr lang="zh-CN" altLang="zh-CN" dirty="0"/>
              <a:t>一款基于深度优先搜索的测试覆盖工具；第六，</a:t>
            </a:r>
            <a:r>
              <a:rPr lang="en-US" altLang="zh-CN" dirty="0" smtClean="0"/>
              <a:t>PUMA</a:t>
            </a:r>
            <a:r>
              <a:rPr lang="zh-CN" altLang="zh-CN" dirty="0" smtClean="0"/>
              <a:t>，</a:t>
            </a:r>
            <a:r>
              <a:rPr lang="zh-CN" altLang="zh-CN" dirty="0"/>
              <a:t>一款基于路径覆盖的测试工具；第七，</a:t>
            </a:r>
            <a:r>
              <a:rPr lang="en-US" altLang="zh-CN" dirty="0" err="1" smtClean="0"/>
              <a:t>SwiftHand</a:t>
            </a:r>
            <a:r>
              <a:rPr lang="zh-CN" altLang="zh-CN" dirty="0" smtClean="0"/>
              <a:t>，</a:t>
            </a:r>
            <a:r>
              <a:rPr lang="zh-CN" altLang="zh-CN" dirty="0"/>
              <a:t>一款通过最少化应用重启次数进一步提高了测试的效率的测试工具。 </a:t>
            </a:r>
          </a:p>
          <a:p>
            <a:pPr marL="0" indent="0">
              <a:buNone/>
            </a:pPr>
            <a:endParaRPr lang="en-US" altLang="zh-CN" dirty="0" smtClean="0"/>
          </a:p>
          <a:p>
            <a:pPr marL="0" indent="0">
              <a:buNone/>
            </a:pPr>
            <a:r>
              <a:rPr lang="en-US" altLang="zh-CN" dirty="0"/>
              <a:t> </a:t>
            </a:r>
            <a:r>
              <a:rPr lang="en-US" altLang="zh-CN" dirty="0" smtClean="0"/>
              <a:t>   </a:t>
            </a:r>
            <a:r>
              <a:rPr lang="zh-CN" altLang="zh-CN" dirty="0" smtClean="0"/>
              <a:t>依据</a:t>
            </a:r>
            <a:r>
              <a:rPr lang="zh-CN" altLang="zh-CN" dirty="0"/>
              <a:t>公开的标准开源</a:t>
            </a:r>
            <a:r>
              <a:rPr lang="en-US" altLang="zh-CN" dirty="0"/>
              <a:t>APP</a:t>
            </a:r>
            <a:r>
              <a:rPr lang="zh-CN" altLang="zh-CN" dirty="0"/>
              <a:t>数据</a:t>
            </a:r>
            <a:r>
              <a:rPr lang="zh-CN" altLang="zh-CN" dirty="0" smtClean="0"/>
              <a:t>集，</a:t>
            </a:r>
            <a:r>
              <a:rPr lang="zh-CN" altLang="zh-CN" dirty="0"/>
              <a:t>选取了</a:t>
            </a:r>
            <a:r>
              <a:rPr lang="en-US" altLang="zh-CN" dirty="0"/>
              <a:t>68</a:t>
            </a:r>
            <a:r>
              <a:rPr lang="zh-CN" altLang="zh-CN" dirty="0"/>
              <a:t>个开源</a:t>
            </a:r>
            <a:r>
              <a:rPr lang="en-US" altLang="zh-CN" dirty="0"/>
              <a:t>APP</a:t>
            </a:r>
            <a:r>
              <a:rPr lang="zh-CN" altLang="zh-CN" dirty="0"/>
              <a:t>作为本次对比实验的基准数据集。这个数据集中有</a:t>
            </a:r>
            <a:r>
              <a:rPr lang="en-US" altLang="zh-CN" dirty="0"/>
              <a:t>52</a:t>
            </a:r>
            <a:r>
              <a:rPr lang="zh-CN" altLang="zh-CN" dirty="0"/>
              <a:t>个源于</a:t>
            </a:r>
            <a:r>
              <a:rPr lang="en-US" altLang="zh-CN" dirty="0" err="1" smtClean="0"/>
              <a:t>Dynodroid</a:t>
            </a:r>
            <a:r>
              <a:rPr lang="zh-CN" altLang="zh-CN" dirty="0" smtClean="0"/>
              <a:t>的</a:t>
            </a:r>
            <a:r>
              <a:rPr lang="zh-CN" altLang="zh-CN" dirty="0"/>
              <a:t>验证，</a:t>
            </a:r>
            <a:r>
              <a:rPr lang="en-US" altLang="zh-CN" dirty="0"/>
              <a:t>3</a:t>
            </a:r>
            <a:r>
              <a:rPr lang="zh-CN" altLang="zh-CN" dirty="0"/>
              <a:t>个源于</a:t>
            </a:r>
            <a:r>
              <a:rPr lang="en-US" altLang="zh-CN" dirty="0" err="1" smtClean="0"/>
              <a:t>GUIRipper</a:t>
            </a:r>
            <a:r>
              <a:rPr lang="zh-CN" altLang="zh-CN" dirty="0" smtClean="0"/>
              <a:t>的</a:t>
            </a:r>
            <a:r>
              <a:rPr lang="zh-CN" altLang="zh-CN" dirty="0"/>
              <a:t>验证，</a:t>
            </a:r>
            <a:r>
              <a:rPr lang="en-US" altLang="zh-CN" dirty="0"/>
              <a:t>5</a:t>
            </a:r>
            <a:r>
              <a:rPr lang="zh-CN" altLang="zh-CN" dirty="0"/>
              <a:t>个源于</a:t>
            </a:r>
            <a:r>
              <a:rPr lang="en-US" altLang="zh-CN" dirty="0" err="1" smtClean="0"/>
              <a:t>ACTEve</a:t>
            </a:r>
            <a:r>
              <a:rPr lang="zh-CN" altLang="zh-CN" dirty="0" smtClean="0"/>
              <a:t>的</a:t>
            </a:r>
            <a:r>
              <a:rPr lang="zh-CN" altLang="zh-CN" dirty="0"/>
              <a:t>验证，</a:t>
            </a:r>
            <a:r>
              <a:rPr lang="en-US" altLang="zh-CN" dirty="0"/>
              <a:t>10</a:t>
            </a:r>
            <a:r>
              <a:rPr lang="zh-CN" altLang="zh-CN" dirty="0"/>
              <a:t>个源于</a:t>
            </a:r>
            <a:r>
              <a:rPr lang="en-US" altLang="zh-CN" dirty="0" err="1" smtClean="0"/>
              <a:t>SwiftHand</a:t>
            </a:r>
            <a:r>
              <a:rPr lang="zh-CN" altLang="zh-CN" dirty="0" smtClean="0"/>
              <a:t>的</a:t>
            </a:r>
            <a:r>
              <a:rPr lang="zh-CN" altLang="zh-CN" dirty="0"/>
              <a:t>验证。</a:t>
            </a:r>
            <a:endParaRPr lang="zh-CN" altLang="en-US" dirty="0"/>
          </a:p>
        </p:txBody>
      </p:sp>
    </p:spTree>
    <p:extLst>
      <p:ext uri="{BB962C8B-B14F-4D97-AF65-F5344CB8AC3E}">
        <p14:creationId xmlns:p14="http://schemas.microsoft.com/office/powerpoint/2010/main" val="32024039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pPr marL="0" indent="0">
              <a:buNone/>
            </a:pPr>
            <a:r>
              <a:rPr lang="zh-CN" altLang="en-US" b="1" dirty="0"/>
              <a:t>对比</a:t>
            </a:r>
            <a:r>
              <a:rPr lang="zh-CN" altLang="en-US" b="1" dirty="0" smtClean="0"/>
              <a:t>实验</a:t>
            </a:r>
            <a:endParaRPr lang="zh-CN" altLang="en-US" b="1" dirty="0"/>
          </a:p>
          <a:p>
            <a:endParaRPr lang="zh-CN" altLang="en-US" dirty="0"/>
          </a:p>
        </p:txBody>
      </p:sp>
      <p:sp>
        <p:nvSpPr>
          <p:cNvPr id="4" name="文本占位符 3"/>
          <p:cNvSpPr>
            <a:spLocks noGrp="1"/>
          </p:cNvSpPr>
          <p:nvPr>
            <p:ph type="body" sz="quarter" idx="12"/>
          </p:nvPr>
        </p:nvSpPr>
        <p:spPr>
          <a:xfrm>
            <a:off x="6456040" y="1881187"/>
            <a:ext cx="5040635" cy="4319587"/>
          </a:xfrm>
        </p:spPr>
        <p:txBody>
          <a:bodyPr/>
          <a:lstStyle/>
          <a:p>
            <a:pPr marL="0" indent="0">
              <a:buNone/>
            </a:pPr>
            <a:r>
              <a:rPr lang="zh-CN" altLang="en-US" dirty="0" smtClean="0"/>
              <a:t>    表中</a:t>
            </a:r>
            <a:r>
              <a:rPr lang="zh-CN" altLang="zh-CN" dirty="0" smtClean="0"/>
              <a:t>给</a:t>
            </a:r>
            <a:r>
              <a:rPr lang="zh-CN" altLang="zh-CN" dirty="0"/>
              <a:t>出了八款测试原型工具在</a:t>
            </a:r>
            <a:r>
              <a:rPr lang="en-US" altLang="zh-CN" dirty="0"/>
              <a:t>68</a:t>
            </a:r>
            <a:r>
              <a:rPr lang="zh-CN" altLang="zh-CN" dirty="0"/>
              <a:t>个公开的开源</a:t>
            </a:r>
            <a:r>
              <a:rPr lang="en-US" altLang="zh-CN" dirty="0"/>
              <a:t>App</a:t>
            </a:r>
            <a:r>
              <a:rPr lang="zh-CN" altLang="zh-CN" dirty="0"/>
              <a:t>数据</a:t>
            </a:r>
            <a:r>
              <a:rPr lang="zh-CN" altLang="zh-CN" dirty="0" smtClean="0"/>
              <a:t>集的</a:t>
            </a:r>
            <a:r>
              <a:rPr lang="zh-CN" altLang="zh-CN" dirty="0"/>
              <a:t>测试覆盖率上</a:t>
            </a:r>
            <a:r>
              <a:rPr lang="zh-CN" altLang="zh-CN" dirty="0" smtClean="0"/>
              <a:t>的</a:t>
            </a:r>
            <a:r>
              <a:rPr lang="zh-CN" altLang="en-US" dirty="0" smtClean="0"/>
              <a:t>部分</a:t>
            </a:r>
            <a:r>
              <a:rPr lang="zh-CN" altLang="zh-CN" dirty="0" smtClean="0"/>
              <a:t>结果</a:t>
            </a:r>
            <a:r>
              <a:rPr lang="zh-CN" altLang="en-US" dirty="0" smtClean="0"/>
              <a:t>。</a:t>
            </a:r>
            <a:endParaRPr lang="en-US" altLang="zh-CN" dirty="0" smtClean="0"/>
          </a:p>
          <a:p>
            <a:pPr marL="0" indent="0">
              <a:buNone/>
            </a:pPr>
            <a:endParaRPr lang="en-US" altLang="zh-CN" dirty="0"/>
          </a:p>
          <a:p>
            <a:pPr marL="0" indent="0">
              <a:buNone/>
            </a:pPr>
            <a:r>
              <a:rPr lang="en-US" altLang="zh-CN" dirty="0" smtClean="0"/>
              <a:t>    </a:t>
            </a:r>
            <a:r>
              <a:rPr lang="zh-CN" altLang="zh-CN" dirty="0" smtClean="0"/>
              <a:t>由表</a:t>
            </a:r>
            <a:r>
              <a:rPr lang="zh-CN" altLang="zh-CN" dirty="0"/>
              <a:t>可知，首先，在</a:t>
            </a:r>
            <a:r>
              <a:rPr lang="en-US" altLang="zh-CN" dirty="0"/>
              <a:t>39</a:t>
            </a:r>
            <a:r>
              <a:rPr lang="zh-CN" altLang="zh-CN" dirty="0"/>
              <a:t>个被测</a:t>
            </a:r>
            <a:r>
              <a:rPr lang="en-US" altLang="zh-CN" dirty="0"/>
              <a:t>App</a:t>
            </a:r>
            <a:r>
              <a:rPr lang="zh-CN" altLang="zh-CN" dirty="0"/>
              <a:t>上，本原型工具的测试覆盖率优于其他工具，其次，总体来看，本原型工具的测试覆盖率较其他工具最优覆盖率平均提升了</a:t>
            </a:r>
            <a:r>
              <a:rPr lang="en-US" altLang="zh-CN" dirty="0"/>
              <a:t>5%~15%</a:t>
            </a:r>
            <a:r>
              <a:rPr lang="zh-CN" altLang="zh-CN" dirty="0"/>
              <a:t>。</a:t>
            </a:r>
            <a:endParaRPr lang="zh-CN" altLang="en-US" dirty="0"/>
          </a:p>
        </p:txBody>
      </p:sp>
      <p:pic>
        <p:nvPicPr>
          <p:cNvPr id="5" name="图片 4"/>
          <p:cNvPicPr/>
          <p:nvPr/>
        </p:nvPicPr>
        <p:blipFill rotWithShape="1">
          <a:blip r:embed="rId3" cstate="print">
            <a:extLst>
              <a:ext uri="{28A0092B-C50C-407E-A947-70E740481C1C}">
                <a14:useLocalDpi xmlns:a14="http://schemas.microsoft.com/office/drawing/2010/main" val="0"/>
              </a:ext>
            </a:extLst>
          </a:blip>
          <a:srcRect l="912" r="1277" b="41556"/>
          <a:stretch/>
        </p:blipFill>
        <p:spPr bwMode="auto">
          <a:xfrm>
            <a:off x="452733" y="1484759"/>
            <a:ext cx="6003307" cy="5112593"/>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259931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pPr marL="0" indent="0">
              <a:buNone/>
            </a:pPr>
            <a:r>
              <a:rPr lang="zh-CN" altLang="en-US" b="1" dirty="0"/>
              <a:t>对比实验</a:t>
            </a:r>
          </a:p>
        </p:txBody>
      </p:sp>
      <p:sp>
        <p:nvSpPr>
          <p:cNvPr id="4" name="文本占位符 3"/>
          <p:cNvSpPr>
            <a:spLocks noGrp="1"/>
          </p:cNvSpPr>
          <p:nvPr>
            <p:ph type="body" sz="quarter" idx="12"/>
          </p:nvPr>
        </p:nvSpPr>
        <p:spPr>
          <a:xfrm>
            <a:off x="6384031" y="1989138"/>
            <a:ext cx="5112643" cy="4319587"/>
          </a:xfrm>
        </p:spPr>
        <p:txBody>
          <a:bodyPr/>
          <a:lstStyle/>
          <a:p>
            <a:pPr marL="0" indent="0">
              <a:buNone/>
            </a:pPr>
            <a:r>
              <a:rPr lang="zh-CN" altLang="en-US" dirty="0" smtClean="0"/>
              <a:t>    左</a:t>
            </a:r>
            <a:r>
              <a:rPr lang="zh-CN" altLang="zh-CN" dirty="0" smtClean="0"/>
              <a:t>图给</a:t>
            </a:r>
            <a:r>
              <a:rPr lang="zh-CN" altLang="zh-CN" dirty="0"/>
              <a:t>出了不同工具间代码覆盖率的统计箱线图，图中的凹槽对比了各工具在统计意义上是否有</a:t>
            </a:r>
            <a:r>
              <a:rPr lang="zh-CN" altLang="zh-CN" dirty="0" smtClean="0"/>
              <a:t>显著性差异</a:t>
            </a:r>
            <a:r>
              <a:rPr lang="zh-CN" altLang="en-US" dirty="0" smtClean="0"/>
              <a:t>。</a:t>
            </a:r>
            <a:endParaRPr lang="en-US" altLang="zh-CN" dirty="0" smtClean="0"/>
          </a:p>
          <a:p>
            <a:pPr marL="0" indent="0">
              <a:buNone/>
            </a:pPr>
            <a:r>
              <a:rPr lang="en-US" altLang="zh-CN" dirty="0" smtClean="0"/>
              <a:t>    </a:t>
            </a:r>
          </a:p>
          <a:p>
            <a:pPr marL="0" indent="0">
              <a:buNone/>
            </a:pPr>
            <a:r>
              <a:rPr lang="en-US" altLang="zh-CN" dirty="0" smtClean="0"/>
              <a:t>    </a:t>
            </a:r>
            <a:r>
              <a:rPr lang="zh-CN" altLang="zh-CN" dirty="0" smtClean="0"/>
              <a:t>由图</a:t>
            </a:r>
            <a:r>
              <a:rPr lang="zh-CN" altLang="zh-CN" dirty="0"/>
              <a:t>可知，本原型工具在测试集上的表现优于其他工具，测试结果也与其他工具有</a:t>
            </a:r>
            <a:r>
              <a:rPr lang="zh-CN" altLang="zh-CN" dirty="0" smtClean="0"/>
              <a:t>显著性差异</a:t>
            </a:r>
            <a:r>
              <a:rPr lang="zh-CN" altLang="en-US" dirty="0" smtClean="0"/>
              <a:t>。</a:t>
            </a:r>
            <a:endParaRPr lang="zh-CN" altLang="en-US" dirty="0"/>
          </a:p>
        </p:txBody>
      </p:sp>
      <p:pic>
        <p:nvPicPr>
          <p:cNvPr id="4098" name="Picture 2" descr="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352" y="1412181"/>
            <a:ext cx="5914628" cy="4896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27563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pPr marL="0" indent="0">
              <a:buNone/>
            </a:pPr>
            <a:r>
              <a:rPr lang="zh-CN" altLang="en-US" b="1" dirty="0"/>
              <a:t>对比实验</a:t>
            </a:r>
          </a:p>
          <a:p>
            <a:pPr marL="0" indent="0">
              <a:buNone/>
            </a:pPr>
            <a:endParaRPr lang="zh-CN" altLang="en-US" dirty="0"/>
          </a:p>
        </p:txBody>
      </p:sp>
      <p:sp>
        <p:nvSpPr>
          <p:cNvPr id="4" name="文本占位符 3"/>
          <p:cNvSpPr>
            <a:spLocks noGrp="1"/>
          </p:cNvSpPr>
          <p:nvPr>
            <p:ph type="body" sz="quarter" idx="12"/>
          </p:nvPr>
        </p:nvSpPr>
        <p:spPr>
          <a:xfrm>
            <a:off x="767408" y="1989138"/>
            <a:ext cx="10729267" cy="4319587"/>
          </a:xfrm>
        </p:spPr>
        <p:txBody>
          <a:bodyPr/>
          <a:lstStyle/>
          <a:p>
            <a:pPr marL="0" indent="0">
              <a:buNone/>
            </a:pPr>
            <a:r>
              <a:rPr lang="en-US" altLang="zh-CN" dirty="0" smtClean="0"/>
              <a:t>    </a:t>
            </a:r>
            <a:r>
              <a:rPr lang="zh-CN" altLang="zh-CN" dirty="0" smtClean="0"/>
              <a:t>通过</a:t>
            </a:r>
            <a:r>
              <a:rPr lang="zh-CN" altLang="zh-CN" dirty="0"/>
              <a:t>实验，对比了各原型工具的测试效率，首先，随机测试策略测试工具，如</a:t>
            </a:r>
            <a:r>
              <a:rPr lang="en-US" altLang="zh-CN" dirty="0" smtClean="0"/>
              <a:t>Monkey</a:t>
            </a:r>
            <a:r>
              <a:rPr lang="zh-CN" altLang="zh-CN" dirty="0" smtClean="0"/>
              <a:t>和</a:t>
            </a:r>
            <a:r>
              <a:rPr lang="en-US" altLang="zh-CN" dirty="0" err="1" smtClean="0"/>
              <a:t>Dynodroid</a:t>
            </a:r>
            <a:r>
              <a:rPr lang="zh-CN" altLang="zh-CN" dirty="0" smtClean="0"/>
              <a:t>等</a:t>
            </a:r>
            <a:r>
              <a:rPr lang="zh-CN" altLang="zh-CN" dirty="0"/>
              <a:t>，这些工具的测试完全随机，对于某些设计复杂的移动应用，</a:t>
            </a:r>
            <a:r>
              <a:rPr lang="zh-CN" altLang="zh-CN" dirty="0" smtClean="0"/>
              <a:t>测试</a:t>
            </a:r>
            <a:r>
              <a:rPr lang="zh-CN" altLang="zh-CN" dirty="0"/>
              <a:t>效率降幅</a:t>
            </a:r>
            <a:r>
              <a:rPr lang="zh-CN" altLang="zh-CN" dirty="0" smtClean="0"/>
              <a:t>明显</a:t>
            </a:r>
            <a:r>
              <a:rPr lang="zh-CN" altLang="en-US" dirty="0" smtClean="0"/>
              <a:t>。</a:t>
            </a:r>
            <a:endParaRPr lang="en-US" altLang="zh-CN" dirty="0" smtClean="0"/>
          </a:p>
          <a:p>
            <a:pPr marL="0" indent="0">
              <a:buNone/>
            </a:pPr>
            <a:r>
              <a:rPr lang="en-US" altLang="zh-CN" dirty="0"/>
              <a:t> </a:t>
            </a:r>
            <a:r>
              <a:rPr lang="en-US" altLang="zh-CN" dirty="0" smtClean="0"/>
              <a:t> </a:t>
            </a:r>
          </a:p>
          <a:p>
            <a:pPr marL="0" indent="0">
              <a:buNone/>
            </a:pPr>
            <a:r>
              <a:rPr lang="en-US" altLang="zh-CN" dirty="0" smtClean="0"/>
              <a:t>    </a:t>
            </a:r>
            <a:r>
              <a:rPr lang="zh-CN" altLang="zh-CN" dirty="0" smtClean="0"/>
              <a:t>系统</a:t>
            </a:r>
            <a:r>
              <a:rPr lang="zh-CN" altLang="zh-CN" dirty="0"/>
              <a:t>探索策略测试工具，如</a:t>
            </a:r>
            <a:r>
              <a:rPr lang="en-US" altLang="zh-CN" dirty="0" err="1" smtClean="0"/>
              <a:t>ACTEve</a:t>
            </a:r>
            <a:r>
              <a:rPr lang="zh-CN" altLang="zh-CN" dirty="0" smtClean="0"/>
              <a:t>，</a:t>
            </a:r>
            <a:r>
              <a:rPr lang="en-US" altLang="zh-CN" dirty="0" err="1" smtClean="0"/>
              <a:t>SwiftHand</a:t>
            </a:r>
            <a:r>
              <a:rPr lang="zh-CN" altLang="zh-CN" dirty="0" smtClean="0"/>
              <a:t>等</a:t>
            </a:r>
            <a:r>
              <a:rPr lang="zh-CN" altLang="zh-CN" dirty="0"/>
              <a:t>，这些工具的设计初衷并不在于提高代码</a:t>
            </a:r>
            <a:r>
              <a:rPr lang="zh-CN" altLang="zh-CN" dirty="0" smtClean="0"/>
              <a:t>覆盖率</a:t>
            </a:r>
            <a:r>
              <a:rPr lang="zh-CN" altLang="en-US" dirty="0" smtClean="0"/>
              <a:t>。</a:t>
            </a:r>
            <a:endParaRPr lang="en-US" altLang="zh-CN" dirty="0" smtClean="0"/>
          </a:p>
          <a:p>
            <a:pPr marL="0" indent="0">
              <a:buNone/>
            </a:pPr>
            <a:endParaRPr lang="en-US" altLang="zh-CN" dirty="0" smtClean="0"/>
          </a:p>
          <a:p>
            <a:pPr marL="0" indent="0">
              <a:buNone/>
            </a:pPr>
            <a:r>
              <a:rPr lang="en-US" altLang="zh-CN" dirty="0" smtClean="0"/>
              <a:t>    </a:t>
            </a:r>
            <a:r>
              <a:rPr lang="zh-CN" altLang="zh-CN" dirty="0" smtClean="0"/>
              <a:t>模型</a:t>
            </a:r>
            <a:r>
              <a:rPr lang="zh-CN" altLang="zh-CN" dirty="0"/>
              <a:t>驱动</a:t>
            </a:r>
            <a:r>
              <a:rPr lang="zh-CN" altLang="zh-CN" dirty="0" smtClean="0"/>
              <a:t>策略</a:t>
            </a:r>
            <a:r>
              <a:rPr lang="zh-CN" altLang="en-US" dirty="0" smtClean="0"/>
              <a:t>工具</a:t>
            </a:r>
            <a:r>
              <a:rPr lang="zh-CN" altLang="zh-CN" dirty="0" smtClean="0"/>
              <a:t>，</a:t>
            </a:r>
            <a:r>
              <a:rPr lang="zh-CN" altLang="zh-CN" dirty="0"/>
              <a:t>如</a:t>
            </a:r>
            <a:r>
              <a:rPr lang="en-US" altLang="zh-CN" dirty="0" err="1" smtClean="0"/>
              <a:t>GUIRipper</a:t>
            </a:r>
            <a:r>
              <a:rPr lang="zh-CN" altLang="zh-CN" dirty="0" smtClean="0"/>
              <a:t>，</a:t>
            </a:r>
            <a:r>
              <a:rPr lang="en-US" altLang="zh-CN" dirty="0" smtClean="0"/>
              <a:t>A</a:t>
            </a:r>
            <a:r>
              <a:rPr lang="en-US" altLang="zh-CN" baseline="30000" dirty="0" smtClean="0"/>
              <a:t>3</a:t>
            </a:r>
            <a:r>
              <a:rPr lang="en-US" altLang="zh-CN" dirty="0" smtClean="0"/>
              <a:t>E</a:t>
            </a:r>
            <a:r>
              <a:rPr lang="zh-CN" altLang="zh-CN" dirty="0" smtClean="0"/>
              <a:t>，</a:t>
            </a:r>
            <a:r>
              <a:rPr lang="en-US" altLang="zh-CN" dirty="0" smtClean="0"/>
              <a:t>PUMA</a:t>
            </a:r>
            <a:r>
              <a:rPr lang="zh-CN" altLang="zh-CN" dirty="0" smtClean="0"/>
              <a:t>等</a:t>
            </a:r>
            <a:r>
              <a:rPr lang="zh-CN" altLang="zh-CN" dirty="0"/>
              <a:t>，这种工具采用了深度优先搜索遍历控件，这种方法造成了大量控件的重复访问，严重地制约了测试</a:t>
            </a:r>
            <a:r>
              <a:rPr lang="zh-CN" altLang="zh-CN" dirty="0" smtClean="0"/>
              <a:t>效率</a:t>
            </a:r>
            <a:r>
              <a:rPr lang="zh-CN" altLang="en-US" dirty="0" smtClean="0"/>
              <a:t>。</a:t>
            </a:r>
            <a:endParaRPr lang="en-US" altLang="zh-CN" dirty="0" smtClean="0"/>
          </a:p>
          <a:p>
            <a:pPr marL="0" indent="0">
              <a:buNone/>
            </a:pPr>
            <a:endParaRPr lang="en-US" altLang="zh-CN" dirty="0" smtClean="0"/>
          </a:p>
          <a:p>
            <a:pPr marL="0" indent="0">
              <a:buNone/>
            </a:pPr>
            <a:r>
              <a:rPr lang="en-US" altLang="zh-CN" dirty="0"/>
              <a:t> </a:t>
            </a:r>
            <a:r>
              <a:rPr lang="en-US" altLang="zh-CN" dirty="0" smtClean="0"/>
              <a:t>   </a:t>
            </a:r>
            <a:r>
              <a:rPr lang="zh-CN" altLang="zh-CN" dirty="0" smtClean="0"/>
              <a:t>本</a:t>
            </a:r>
            <a:r>
              <a:rPr lang="zh-CN" altLang="zh-CN" dirty="0"/>
              <a:t>方法通过不断进化模型，每次进入新的迭代时，优先选择了覆盖率提升最多的测试用例，因此测试覆盖效率有了较大的提升。</a:t>
            </a:r>
          </a:p>
          <a:p>
            <a:pPr marL="0" indent="0">
              <a:buNone/>
            </a:pPr>
            <a:endParaRPr lang="zh-CN" altLang="en-US" dirty="0"/>
          </a:p>
        </p:txBody>
      </p:sp>
    </p:spTree>
    <p:extLst>
      <p:ext uri="{BB962C8B-B14F-4D97-AF65-F5344CB8AC3E}">
        <p14:creationId xmlns:p14="http://schemas.microsoft.com/office/powerpoint/2010/main" val="27973877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5788674"/>
      </p:ext>
    </p:extLst>
  </p:cSld>
  <p:clrMapOvr>
    <a:masterClrMapping/>
  </p:clrMapOvr>
  <mc:AlternateContent xmlns:mc="http://schemas.openxmlformats.org/markup-compatibility/2006" xmlns:p15="http://schemas.microsoft.com/office/powerpoint/2012/main">
    <mc:Choice Requires="p15">
      <p:transition spd="slow">
        <p15:prstTrans prst="airplane"/>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2"/>
          <p:cNvSpPr/>
          <p:nvPr/>
        </p:nvSpPr>
        <p:spPr>
          <a:xfrm>
            <a:off x="593206" y="2376749"/>
            <a:ext cx="3627083" cy="40004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Impact" panose="020B0806030902050204" pitchFamily="34" charset="0"/>
                <a:ea typeface="Adobe 宋体 Std L" pitchFamily="18" charset="-122"/>
              </a:rPr>
              <a:t>01</a:t>
            </a:r>
            <a:r>
              <a:rPr lang="en-US" altLang="zh-CN" dirty="0"/>
              <a:t>  </a:t>
            </a:r>
            <a:r>
              <a:rPr lang="en-US" altLang="zh-CN" dirty="0" smtClean="0">
                <a:latin typeface="微软雅黑" panose="020B0503020204020204" pitchFamily="34" charset="-122"/>
                <a:ea typeface="微软雅黑" panose="020B0503020204020204" pitchFamily="34" charset="-122"/>
              </a:rPr>
              <a:t>Why</a:t>
            </a:r>
            <a:r>
              <a:rPr lang="zh-CN" altLang="en-US" dirty="0" smtClean="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this</a:t>
            </a:r>
            <a:r>
              <a:rPr lang="zh-CN" altLang="en-US" dirty="0" smtClean="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Method?</a:t>
            </a:r>
            <a:endParaRPr lang="zh-CN" altLang="en-US" dirty="0">
              <a:latin typeface="微软雅黑" panose="020B0503020204020204" pitchFamily="34" charset="-122"/>
              <a:ea typeface="微软雅黑" panose="020B0503020204020204" pitchFamily="34" charset="-122"/>
            </a:endParaRPr>
          </a:p>
        </p:txBody>
      </p:sp>
      <p:sp>
        <p:nvSpPr>
          <p:cNvPr id="12" name="矩形 2"/>
          <p:cNvSpPr/>
          <p:nvPr/>
        </p:nvSpPr>
        <p:spPr>
          <a:xfrm>
            <a:off x="4297692" y="2376749"/>
            <a:ext cx="3627083" cy="400044"/>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dirty="0">
                <a:solidFill>
                  <a:schemeClr val="bg1"/>
                </a:solidFill>
                <a:latin typeface="Impact" panose="020B0806030902050204" pitchFamily="34" charset="0"/>
                <a:ea typeface="Adobe 宋体 Std L" pitchFamily="18" charset="-122"/>
              </a:rPr>
              <a:t>02  </a:t>
            </a:r>
            <a:r>
              <a:rPr lang="en-US" altLang="zh-CN" dirty="0" smtClean="0">
                <a:solidFill>
                  <a:schemeClr val="bg1"/>
                </a:solidFill>
                <a:latin typeface="微软雅黑" pitchFamily="34" charset="-122"/>
                <a:ea typeface="微软雅黑" pitchFamily="34" charset="-122"/>
              </a:rPr>
              <a:t>What</a:t>
            </a:r>
            <a:r>
              <a:rPr lang="zh-CN" altLang="en-US" dirty="0" smtClean="0">
                <a:solidFill>
                  <a:schemeClr val="bg1"/>
                </a:solidFill>
                <a:latin typeface="微软雅黑" pitchFamily="34" charset="-122"/>
                <a:ea typeface="微软雅黑" pitchFamily="34" charset="-122"/>
              </a:rPr>
              <a:t> </a:t>
            </a:r>
            <a:r>
              <a:rPr lang="en-US" altLang="zh-CN" dirty="0" smtClean="0">
                <a:solidFill>
                  <a:schemeClr val="bg1"/>
                </a:solidFill>
                <a:latin typeface="微软雅黑" pitchFamily="34" charset="-122"/>
                <a:ea typeface="微软雅黑" pitchFamily="34" charset="-122"/>
              </a:rPr>
              <a:t>is</a:t>
            </a:r>
            <a:r>
              <a:rPr lang="zh-CN" altLang="en-US" dirty="0" smtClean="0">
                <a:solidFill>
                  <a:schemeClr val="bg1"/>
                </a:solidFill>
                <a:latin typeface="微软雅黑" pitchFamily="34" charset="-122"/>
                <a:ea typeface="微软雅黑" pitchFamily="34" charset="-122"/>
              </a:rPr>
              <a:t> </a:t>
            </a:r>
            <a:r>
              <a:rPr lang="en-US" altLang="zh-CN" dirty="0" smtClean="0">
                <a:solidFill>
                  <a:schemeClr val="bg1"/>
                </a:solidFill>
                <a:latin typeface="微软雅黑" pitchFamily="34" charset="-122"/>
                <a:ea typeface="微软雅黑" pitchFamily="34" charset="-122"/>
              </a:rPr>
              <a:t>this</a:t>
            </a:r>
            <a:r>
              <a:rPr lang="zh-CN" altLang="en-US" dirty="0" smtClean="0">
                <a:solidFill>
                  <a:schemeClr val="bg1"/>
                </a:solidFill>
                <a:latin typeface="微软雅黑" pitchFamily="34" charset="-122"/>
                <a:ea typeface="微软雅黑" pitchFamily="34" charset="-122"/>
              </a:rPr>
              <a:t> </a:t>
            </a:r>
            <a:r>
              <a:rPr lang="en-US" altLang="zh-CN" dirty="0" smtClean="0">
                <a:solidFill>
                  <a:schemeClr val="bg1"/>
                </a:solidFill>
                <a:latin typeface="微软雅黑" pitchFamily="34" charset="-122"/>
                <a:ea typeface="微软雅黑" pitchFamily="34" charset="-122"/>
              </a:rPr>
              <a:t>Method?</a:t>
            </a:r>
            <a:endParaRPr lang="zh-CN" altLang="en-US" dirty="0">
              <a:solidFill>
                <a:schemeClr val="bg1"/>
              </a:solidFill>
              <a:latin typeface="微软雅黑" pitchFamily="34" charset="-122"/>
              <a:ea typeface="微软雅黑" pitchFamily="34" charset="-122"/>
            </a:endParaRPr>
          </a:p>
        </p:txBody>
      </p:sp>
      <p:sp>
        <p:nvSpPr>
          <p:cNvPr id="13" name="矩形 2"/>
          <p:cNvSpPr/>
          <p:nvPr/>
        </p:nvSpPr>
        <p:spPr>
          <a:xfrm>
            <a:off x="8002179" y="2376749"/>
            <a:ext cx="3627083" cy="400044"/>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Impact" panose="020B0806030902050204" pitchFamily="34" charset="0"/>
                <a:ea typeface="Adobe 宋体 Std L" pitchFamily="18" charset="-122"/>
              </a:rPr>
              <a:t>03</a:t>
            </a:r>
            <a:r>
              <a:rPr lang="en-US" altLang="zh-CN" dirty="0"/>
              <a:t>  </a:t>
            </a:r>
            <a:r>
              <a:rPr lang="en-US" altLang="zh-CN" dirty="0">
                <a:latin typeface="微软雅黑" panose="020B0503020204020204" pitchFamily="34" charset="-122"/>
                <a:ea typeface="微软雅黑" panose="020B0503020204020204" pitchFamily="34" charset="-122"/>
              </a:rPr>
              <a:t>How</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this</a:t>
            </a:r>
            <a:r>
              <a:rPr lang="zh-CN" altLang="en-US"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Method works</a:t>
            </a:r>
            <a:r>
              <a:rPr lang="en-US" altLang="zh-CN"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grpSp>
        <p:nvGrpSpPr>
          <p:cNvPr id="14" name="组合 13"/>
          <p:cNvGrpSpPr/>
          <p:nvPr/>
        </p:nvGrpSpPr>
        <p:grpSpPr>
          <a:xfrm>
            <a:off x="1074598" y="3202999"/>
            <a:ext cx="2664296" cy="2664296"/>
            <a:chOff x="925401" y="3148271"/>
            <a:chExt cx="2664296" cy="2664296"/>
          </a:xfrm>
        </p:grpSpPr>
        <p:sp>
          <p:nvSpPr>
            <p:cNvPr id="15" name="椭圆 14"/>
            <p:cNvSpPr/>
            <p:nvPr userDrawn="1"/>
          </p:nvSpPr>
          <p:spPr>
            <a:xfrm>
              <a:off x="925401" y="3148271"/>
              <a:ext cx="2664296" cy="2664296"/>
            </a:xfrm>
            <a:prstGeom prst="ellipse">
              <a:avLst/>
            </a:prstGeom>
            <a:solidFill>
              <a:schemeClr val="bg1"/>
            </a:solidFill>
            <a:ln>
              <a:solidFill>
                <a:srgbClr val="D247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userDrawn="1"/>
          </p:nvSpPr>
          <p:spPr>
            <a:xfrm>
              <a:off x="1069417" y="3292287"/>
              <a:ext cx="2376264" cy="2376264"/>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4779085" y="3202999"/>
            <a:ext cx="2664296" cy="2664296"/>
            <a:chOff x="925401" y="3148271"/>
            <a:chExt cx="2664296" cy="2664296"/>
          </a:xfrm>
        </p:grpSpPr>
        <p:sp>
          <p:nvSpPr>
            <p:cNvPr id="18" name="椭圆 17"/>
            <p:cNvSpPr/>
            <p:nvPr userDrawn="1"/>
          </p:nvSpPr>
          <p:spPr>
            <a:xfrm>
              <a:off x="925401" y="3148271"/>
              <a:ext cx="2664296" cy="2664296"/>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1069417" y="3292287"/>
              <a:ext cx="2376264" cy="237626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8483571" y="3202999"/>
            <a:ext cx="2664296" cy="2664296"/>
            <a:chOff x="925401" y="3148271"/>
            <a:chExt cx="2664296" cy="2664296"/>
          </a:xfrm>
        </p:grpSpPr>
        <p:sp>
          <p:nvSpPr>
            <p:cNvPr id="21" name="椭圆 20"/>
            <p:cNvSpPr/>
            <p:nvPr userDrawn="1"/>
          </p:nvSpPr>
          <p:spPr>
            <a:xfrm>
              <a:off x="925401" y="3148271"/>
              <a:ext cx="2664296" cy="2664296"/>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userDrawn="1"/>
          </p:nvSpPr>
          <p:spPr>
            <a:xfrm>
              <a:off x="1069417" y="3292287"/>
              <a:ext cx="2376264" cy="237626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3" name="图片 22"/>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686746" y="3815147"/>
            <a:ext cx="1440000" cy="1440000"/>
          </a:xfrm>
          <a:prstGeom prst="rect">
            <a:avLst/>
          </a:prstGeom>
        </p:spPr>
      </p:pic>
      <p:cxnSp>
        <p:nvCxnSpPr>
          <p:cNvPr id="24" name="直接连接符 23"/>
          <p:cNvCxnSpPr/>
          <p:nvPr/>
        </p:nvCxnSpPr>
        <p:spPr>
          <a:xfrm>
            <a:off x="593206" y="2308238"/>
            <a:ext cx="3627083" cy="0"/>
          </a:xfrm>
          <a:prstGeom prst="line">
            <a:avLst/>
          </a:prstGeom>
          <a:ln w="19050">
            <a:solidFill>
              <a:srgbClr val="D24726"/>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297693" y="2308238"/>
            <a:ext cx="3627083"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8002179" y="2308238"/>
            <a:ext cx="3627083"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7" name="图片 26"/>
          <p:cNvPicPr>
            <a:picLocks noChangeAspect="1"/>
          </p:cNvPicPr>
          <p:nvPr/>
        </p:nvPicPr>
        <p:blipFill>
          <a:blip r:embed="rId4" cstate="print">
            <a:biLevel thresh="50000"/>
            <a:extLst>
              <a:ext uri="{28A0092B-C50C-407E-A947-70E740481C1C}">
                <a14:useLocalDpi xmlns:a14="http://schemas.microsoft.com/office/drawing/2010/main" val="0"/>
              </a:ext>
            </a:extLst>
          </a:blip>
          <a:stretch>
            <a:fillRect/>
          </a:stretch>
        </p:blipFill>
        <p:spPr>
          <a:xfrm>
            <a:off x="9095719" y="3815146"/>
            <a:ext cx="1440000" cy="1440000"/>
          </a:xfrm>
          <a:prstGeom prst="rect">
            <a:avLst/>
          </a:prstGeom>
        </p:spPr>
      </p:pic>
      <p:pic>
        <p:nvPicPr>
          <p:cNvPr id="28" name="图片 27"/>
          <p:cNvPicPr>
            <a:picLocks noChangeAspect="1"/>
          </p:cNvPicPr>
          <p:nvPr/>
        </p:nvPicPr>
        <p:blipFill>
          <a:blip r:embed="rId5" cstate="print">
            <a:biLevel thresh="25000"/>
            <a:extLst>
              <a:ext uri="{28A0092B-C50C-407E-A947-70E740481C1C}">
                <a14:useLocalDpi xmlns:a14="http://schemas.microsoft.com/office/drawing/2010/main" val="0"/>
              </a:ext>
            </a:extLst>
          </a:blip>
          <a:stretch>
            <a:fillRect/>
          </a:stretch>
        </p:blipFill>
        <p:spPr>
          <a:xfrm>
            <a:off x="5391233" y="3815147"/>
            <a:ext cx="1440000" cy="1440000"/>
          </a:xfrm>
          <a:prstGeom prst="rect">
            <a:avLst/>
          </a:prstGeom>
        </p:spPr>
      </p:pic>
      <p:sp>
        <p:nvSpPr>
          <p:cNvPr id="30" name="文本框 52"/>
          <p:cNvSpPr txBox="1"/>
          <p:nvPr/>
        </p:nvSpPr>
        <p:spPr>
          <a:xfrm>
            <a:off x="593206" y="1124744"/>
            <a:ext cx="9942513" cy="453457"/>
          </a:xfrm>
          <a:prstGeom prst="rect">
            <a:avLst/>
          </a:prstGeom>
          <a:noFill/>
        </p:spPr>
        <p:txBody>
          <a:bodyPr wrap="square" rtlCol="0">
            <a:spAutoFit/>
          </a:bodyPr>
          <a:lstStyle/>
          <a:p>
            <a:pPr algn="just">
              <a:lnSpc>
                <a:spcPct val="130000"/>
              </a:lnSpc>
            </a:pPr>
            <a:r>
              <a:rPr lang="zh-CN" altLang="en-US" sz="2000" b="1" dirty="0">
                <a:solidFill>
                  <a:srgbClr val="FF0000"/>
                </a:solidFill>
                <a:latin typeface="微软雅黑" pitchFamily="34" charset="-122"/>
                <a:ea typeface="微软雅黑" pitchFamily="34" charset="-122"/>
              </a:rPr>
              <a:t>基于模型进化的移动应用测试数据生成方法</a:t>
            </a:r>
          </a:p>
        </p:txBody>
      </p:sp>
    </p:spTree>
    <p:extLst>
      <p:ext uri="{BB962C8B-B14F-4D97-AF65-F5344CB8AC3E}">
        <p14:creationId xmlns:p14="http://schemas.microsoft.com/office/powerpoint/2010/main" val="372825363"/>
      </p:ext>
    </p:extLst>
  </p:cSld>
  <p:clrMapOvr>
    <a:masterClrMapping/>
  </p:clrMapOvr>
  <mc:AlternateContent xmlns:mc="http://schemas.openxmlformats.org/markup-compatibility/2006" xmlns:p14="http://schemas.microsoft.com/office/powerpoint/2010/main">
    <mc:Choice Requires="p14">
      <p:transition spd="med">
        <p14:switch dir="r"/>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pPr marL="0" indent="0">
              <a:buNone/>
            </a:pPr>
            <a:r>
              <a:rPr lang="zh-CN" altLang="en-US" b="1" dirty="0" smtClean="0"/>
              <a:t>背景介绍</a:t>
            </a:r>
            <a:endParaRPr lang="zh-CN" altLang="en-US" b="1" dirty="0"/>
          </a:p>
        </p:txBody>
      </p:sp>
      <p:sp>
        <p:nvSpPr>
          <p:cNvPr id="4" name="文本占位符 3"/>
          <p:cNvSpPr>
            <a:spLocks noGrp="1"/>
          </p:cNvSpPr>
          <p:nvPr>
            <p:ph type="body" sz="quarter" idx="12"/>
          </p:nvPr>
        </p:nvSpPr>
        <p:spPr>
          <a:xfrm>
            <a:off x="4799855" y="1989138"/>
            <a:ext cx="6696819" cy="4319587"/>
          </a:xfrm>
        </p:spPr>
        <p:txBody>
          <a:bodyPr/>
          <a:lstStyle/>
          <a:p>
            <a:pPr marL="0" indent="0">
              <a:buNone/>
            </a:pPr>
            <a:r>
              <a:rPr lang="en-US" altLang="zh-CN" dirty="0" smtClean="0"/>
              <a:t>    Android</a:t>
            </a:r>
            <a:r>
              <a:rPr lang="zh-CN" altLang="zh-CN" dirty="0" smtClean="0"/>
              <a:t>系统架构</a:t>
            </a:r>
            <a:r>
              <a:rPr lang="zh-CN" altLang="zh-CN" dirty="0"/>
              <a:t>由四部分组成</a:t>
            </a:r>
            <a:r>
              <a:rPr lang="en-US" altLang="zh-CN" dirty="0"/>
              <a:t>,</a:t>
            </a:r>
            <a:r>
              <a:rPr lang="zh-CN" altLang="zh-CN" dirty="0"/>
              <a:t>最下层是</a:t>
            </a:r>
            <a:r>
              <a:rPr lang="en-US" altLang="zh-CN" dirty="0"/>
              <a:t>Linux</a:t>
            </a:r>
            <a:r>
              <a:rPr lang="zh-CN" altLang="zh-CN" dirty="0" smtClean="0"/>
              <a:t>内核</a:t>
            </a:r>
            <a:r>
              <a:rPr lang="zh-CN" altLang="en-US" dirty="0" smtClean="0"/>
              <a:t>；</a:t>
            </a:r>
            <a:r>
              <a:rPr lang="zh-CN" altLang="zh-CN" dirty="0" smtClean="0"/>
              <a:t>第二</a:t>
            </a:r>
            <a:r>
              <a:rPr lang="zh-CN" altLang="zh-CN" dirty="0"/>
              <a:t>层是库和运行</a:t>
            </a:r>
            <a:r>
              <a:rPr lang="zh-CN" altLang="zh-CN" dirty="0" smtClean="0"/>
              <a:t>环境</a:t>
            </a:r>
            <a:r>
              <a:rPr lang="zh-CN" altLang="en-US" dirty="0" smtClean="0"/>
              <a:t>；</a:t>
            </a:r>
            <a:r>
              <a:rPr lang="zh-CN" altLang="zh-CN" dirty="0" smtClean="0"/>
              <a:t>第</a:t>
            </a:r>
            <a:r>
              <a:rPr lang="zh-CN" altLang="en-US" dirty="0" smtClean="0"/>
              <a:t>三</a:t>
            </a:r>
            <a:r>
              <a:rPr lang="zh-CN" altLang="zh-CN" dirty="0" smtClean="0"/>
              <a:t>层</a:t>
            </a:r>
            <a:r>
              <a:rPr lang="zh-CN" altLang="zh-CN" dirty="0"/>
              <a:t>是应用程序框架层</a:t>
            </a:r>
            <a:r>
              <a:rPr lang="en-US" altLang="zh-CN" dirty="0" smtClean="0"/>
              <a:t>,</a:t>
            </a:r>
            <a:r>
              <a:rPr lang="zh-CN" altLang="en-US" dirty="0" smtClean="0"/>
              <a:t>第四层就是</a:t>
            </a:r>
            <a:r>
              <a:rPr lang="en-US" altLang="zh-CN" dirty="0" smtClean="0"/>
              <a:t>APP</a:t>
            </a:r>
            <a:r>
              <a:rPr lang="zh-CN" altLang="en-US" dirty="0" smtClean="0"/>
              <a:t>移动应用，</a:t>
            </a:r>
            <a:r>
              <a:rPr lang="zh-CN" altLang="zh-CN" dirty="0" smtClean="0"/>
              <a:t>系统</a:t>
            </a:r>
            <a:r>
              <a:rPr lang="zh-CN" altLang="zh-CN" dirty="0"/>
              <a:t>架构如</a:t>
            </a:r>
            <a:r>
              <a:rPr lang="zh-CN" altLang="zh-CN" dirty="0" smtClean="0"/>
              <a:t>图所</a:t>
            </a:r>
            <a:r>
              <a:rPr lang="zh-CN" altLang="zh-CN" dirty="0"/>
              <a:t>示。</a:t>
            </a:r>
          </a:p>
          <a:p>
            <a:pPr marL="0" indent="0">
              <a:buNone/>
            </a:pPr>
            <a:r>
              <a:rPr lang="en-US" altLang="zh-CN" dirty="0" smtClean="0"/>
              <a:t>   </a:t>
            </a:r>
          </a:p>
          <a:p>
            <a:pPr marL="0" indent="0">
              <a:buNone/>
            </a:pPr>
            <a:r>
              <a:rPr lang="en-US" altLang="zh-CN" dirty="0"/>
              <a:t> </a:t>
            </a:r>
            <a:r>
              <a:rPr lang="en-US" altLang="zh-CN" dirty="0" smtClean="0"/>
              <a:t>   Android</a:t>
            </a:r>
            <a:r>
              <a:rPr lang="zh-CN" altLang="zh-CN" dirty="0"/>
              <a:t>应用程序由组件组成</a:t>
            </a:r>
            <a:r>
              <a:rPr lang="en-US" altLang="zh-CN" dirty="0"/>
              <a:t>,Android</a:t>
            </a:r>
            <a:r>
              <a:rPr lang="zh-CN" altLang="zh-CN" dirty="0"/>
              <a:t>系统共有四大基本</a:t>
            </a:r>
            <a:r>
              <a:rPr lang="zh-CN" altLang="zh-CN" dirty="0" smtClean="0"/>
              <a:t>组件</a:t>
            </a:r>
            <a:r>
              <a:rPr lang="zh-CN" altLang="en-US" dirty="0" smtClean="0"/>
              <a:t>：</a:t>
            </a:r>
            <a:r>
              <a:rPr lang="en-US" altLang="zh-CN" dirty="0" smtClean="0"/>
              <a:t>Activity</a:t>
            </a:r>
            <a:r>
              <a:rPr lang="zh-CN" altLang="zh-CN" dirty="0"/>
              <a:t>、</a:t>
            </a:r>
            <a:r>
              <a:rPr lang="en-US" altLang="zh-CN" dirty="0"/>
              <a:t>Service</a:t>
            </a:r>
            <a:r>
              <a:rPr lang="zh-CN" altLang="zh-CN" dirty="0"/>
              <a:t>、</a:t>
            </a:r>
            <a:r>
              <a:rPr lang="en-US" altLang="zh-CN" dirty="0"/>
              <a:t>Broadcast Receiver and Intent</a:t>
            </a:r>
            <a:r>
              <a:rPr lang="zh-CN" altLang="zh-CN" dirty="0"/>
              <a:t>、</a:t>
            </a:r>
            <a:r>
              <a:rPr lang="en-US" altLang="zh-CN" dirty="0"/>
              <a:t>Content </a:t>
            </a:r>
            <a:r>
              <a:rPr lang="en-US" altLang="zh-CN" dirty="0" smtClean="0"/>
              <a:t>Provider</a:t>
            </a:r>
            <a:r>
              <a:rPr lang="en-US" altLang="zh-CN" dirty="0"/>
              <a:t>.</a:t>
            </a:r>
            <a:endParaRPr lang="zh-CN" altLang="en-US" dirty="0"/>
          </a:p>
        </p:txBody>
      </p:sp>
      <p:pic>
        <p:nvPicPr>
          <p:cNvPr id="5" name="图片 4"/>
          <p:cNvPicPr/>
          <p:nvPr/>
        </p:nvPicPr>
        <p:blipFill>
          <a:blip r:embed="rId3"/>
          <a:stretch>
            <a:fillRect/>
          </a:stretch>
        </p:blipFill>
        <p:spPr>
          <a:xfrm>
            <a:off x="236538" y="2348879"/>
            <a:ext cx="4563318" cy="3959845"/>
          </a:xfrm>
          <a:prstGeom prst="rect">
            <a:avLst/>
          </a:prstGeom>
        </p:spPr>
      </p:pic>
    </p:spTree>
    <p:extLst>
      <p:ext uri="{BB962C8B-B14F-4D97-AF65-F5344CB8AC3E}">
        <p14:creationId xmlns:p14="http://schemas.microsoft.com/office/powerpoint/2010/main" val="12105460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5185097" cy="647700"/>
          </a:xfrm>
        </p:spPr>
        <p:txBody>
          <a:bodyPr/>
          <a:lstStyle/>
          <a:p>
            <a:pPr marL="0" indent="0">
              <a:buNone/>
            </a:pPr>
            <a:r>
              <a:rPr lang="zh-CN" altLang="en-US" b="1" dirty="0" smtClean="0"/>
              <a:t>现有</a:t>
            </a:r>
            <a:r>
              <a:rPr lang="en-US" altLang="zh-CN" b="1" dirty="0" smtClean="0"/>
              <a:t>App</a:t>
            </a:r>
            <a:r>
              <a:rPr lang="zh-CN" altLang="zh-CN" b="1" dirty="0" smtClean="0"/>
              <a:t>测试</a:t>
            </a:r>
            <a:r>
              <a:rPr lang="zh-CN" altLang="zh-CN" b="1" dirty="0"/>
              <a:t>平台对比表</a:t>
            </a:r>
            <a:endParaRPr lang="zh-CN" altLang="en-US" b="1" dirty="0"/>
          </a:p>
        </p:txBody>
      </p:sp>
      <p:graphicFrame>
        <p:nvGraphicFramePr>
          <p:cNvPr id="5" name="表格 4"/>
          <p:cNvGraphicFramePr>
            <a:graphicFrameLocks noGrp="1"/>
          </p:cNvGraphicFramePr>
          <p:nvPr>
            <p:extLst>
              <p:ext uri="{D42A27DB-BD31-4B8C-83A1-F6EECF244321}">
                <p14:modId xmlns:p14="http://schemas.microsoft.com/office/powerpoint/2010/main" val="1780585312"/>
              </p:ext>
            </p:extLst>
          </p:nvPr>
        </p:nvGraphicFramePr>
        <p:xfrm>
          <a:off x="547737" y="2121564"/>
          <a:ext cx="10660830" cy="4115747"/>
        </p:xfrm>
        <a:graphic>
          <a:graphicData uri="http://schemas.openxmlformats.org/drawingml/2006/table">
            <a:tbl>
              <a:tblPr firstRow="1" firstCol="1" bandRow="1">
                <a:tableStyleId>{5C22544A-7EE6-4342-B048-85BDC9FD1C3A}</a:tableStyleId>
              </a:tblPr>
              <a:tblGrid>
                <a:gridCol w="2235895"/>
                <a:gridCol w="2028437"/>
                <a:gridCol w="2132166"/>
                <a:gridCol w="2132166"/>
                <a:gridCol w="2132166"/>
              </a:tblGrid>
              <a:tr h="457305">
                <a:tc>
                  <a:txBody>
                    <a:bodyPr/>
                    <a:lstStyle/>
                    <a:p>
                      <a:pPr algn="just">
                        <a:spcAft>
                          <a:spcPts val="0"/>
                        </a:spcAft>
                      </a:pPr>
                      <a:r>
                        <a:rPr lang="zh-CN" sz="2000" kern="100" dirty="0">
                          <a:effectLst/>
                        </a:rPr>
                        <a:t>平台类型</a:t>
                      </a:r>
                      <a:endParaRPr lang="zh-CN" sz="20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zh-CN" sz="2000" kern="100">
                          <a:effectLst/>
                        </a:rPr>
                        <a:t>智测云</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Testin</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zh-CN" sz="2000" kern="100">
                          <a:effectLst/>
                        </a:rPr>
                        <a:t>阿里</a:t>
                      </a:r>
                      <a:r>
                        <a:rPr lang="en-US" sz="2000" kern="100">
                          <a:effectLst/>
                        </a:rPr>
                        <a:t>MQC</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zh-CN" sz="2000" kern="100">
                          <a:effectLst/>
                        </a:rPr>
                        <a:t>百度</a:t>
                      </a:r>
                      <a:r>
                        <a:rPr lang="en-US" sz="2000" kern="100">
                          <a:effectLst/>
                        </a:rPr>
                        <a:t>MTC</a:t>
                      </a:r>
                      <a:endParaRPr lang="zh-CN" sz="2000" kern="100">
                        <a:effectLst/>
                        <a:latin typeface="Times New Roman" panose="02020603050405020304" pitchFamily="18" charset="0"/>
                        <a:ea typeface="宋体" panose="02010600030101010101" pitchFamily="2" charset="-122"/>
                      </a:endParaRPr>
                    </a:p>
                  </a:txBody>
                  <a:tcPr marL="68580" marR="68580" marT="0" marB="0"/>
                </a:tc>
              </a:tr>
              <a:tr h="2286527">
                <a:tc>
                  <a:txBody>
                    <a:bodyPr/>
                    <a:lstStyle/>
                    <a:p>
                      <a:pPr algn="just">
                        <a:spcAft>
                          <a:spcPts val="0"/>
                        </a:spcAft>
                      </a:pPr>
                      <a:r>
                        <a:rPr lang="zh-CN" sz="2000" kern="100">
                          <a:effectLst/>
                        </a:rPr>
                        <a:t>服务类型</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zh-CN" sz="2000" kern="100" dirty="0">
                          <a:effectLst/>
                        </a:rPr>
                        <a:t>兼容性测试、网络友好测试、安全测试、用户体验测试、</a:t>
                      </a:r>
                      <a:r>
                        <a:rPr lang="en-US" sz="2000" kern="100" dirty="0">
                          <a:effectLst/>
                        </a:rPr>
                        <a:t>H5</a:t>
                      </a:r>
                      <a:r>
                        <a:rPr lang="zh-CN" sz="2000" kern="100" dirty="0">
                          <a:effectLst/>
                        </a:rPr>
                        <a:t>测试、压力测试</a:t>
                      </a:r>
                      <a:endParaRPr lang="zh-CN" sz="20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zh-CN" sz="2000" kern="100" dirty="0">
                          <a:effectLst/>
                        </a:rPr>
                        <a:t>兼容性测试、功能测试、真机测试、定制化测试、</a:t>
                      </a:r>
                      <a:r>
                        <a:rPr lang="en-US" sz="2000" kern="100" dirty="0">
                          <a:effectLst/>
                        </a:rPr>
                        <a:t>A/B</a:t>
                      </a:r>
                      <a:r>
                        <a:rPr lang="zh-CN" sz="2000" kern="100" dirty="0">
                          <a:effectLst/>
                        </a:rPr>
                        <a:t>测试、用例测试</a:t>
                      </a:r>
                      <a:endParaRPr lang="zh-CN" sz="20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zh-CN" sz="2000" kern="100" dirty="0">
                          <a:effectLst/>
                        </a:rPr>
                        <a:t>兼容性测试、功能测试、性能测试、安全测试、稳定性测试、远程真机测试</a:t>
                      </a:r>
                      <a:endParaRPr lang="zh-CN" sz="20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zh-CN" sz="2000" kern="100">
                          <a:effectLst/>
                        </a:rPr>
                        <a:t>兼容性测试、功能测试、性能测试、安全测试、便利测试</a:t>
                      </a:r>
                      <a:endParaRPr lang="zh-CN" sz="2000" kern="100">
                        <a:effectLst/>
                        <a:latin typeface="Times New Roman" panose="02020603050405020304" pitchFamily="18" charset="0"/>
                        <a:ea typeface="宋体" panose="02010600030101010101" pitchFamily="2" charset="-122"/>
                      </a:endParaRPr>
                    </a:p>
                  </a:txBody>
                  <a:tcPr marL="68580" marR="68580" marT="0" marB="0"/>
                </a:tc>
              </a:tr>
              <a:tr h="457305">
                <a:tc>
                  <a:txBody>
                    <a:bodyPr/>
                    <a:lstStyle/>
                    <a:p>
                      <a:pPr algn="just">
                        <a:spcAft>
                          <a:spcPts val="0"/>
                        </a:spcAft>
                      </a:pPr>
                      <a:r>
                        <a:rPr lang="zh-CN" sz="2000" kern="100">
                          <a:effectLst/>
                        </a:rPr>
                        <a:t>用户人数（人）</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76965</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10000</a:t>
                      </a:r>
                      <a:endParaRPr lang="zh-CN" sz="2000" kern="100">
                        <a:effectLst/>
                        <a:latin typeface="Times New Roman" panose="02020603050405020304" pitchFamily="18" charset="0"/>
                        <a:ea typeface="宋体" panose="02010600030101010101" pitchFamily="2" charset="-122"/>
                      </a:endParaRPr>
                    </a:p>
                  </a:txBody>
                  <a:tcPr marL="68580" marR="68580" marT="0" marB="0"/>
                </a:tc>
              </a:tr>
              <a:tr h="457305">
                <a:tc>
                  <a:txBody>
                    <a:bodyPr/>
                    <a:lstStyle/>
                    <a:p>
                      <a:pPr algn="just">
                        <a:spcAft>
                          <a:spcPts val="0"/>
                        </a:spcAft>
                      </a:pPr>
                      <a:r>
                        <a:rPr lang="zh-CN" sz="2000" kern="100">
                          <a:effectLst/>
                        </a:rPr>
                        <a:t>累计测试量（次）</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395481</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161424046</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dirty="0">
                          <a:effectLst/>
                        </a:rPr>
                        <a:t>-</a:t>
                      </a:r>
                      <a:endParaRPr lang="zh-CN" sz="20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a:t>
                      </a:r>
                      <a:endParaRPr lang="zh-CN" sz="2000" kern="100">
                        <a:effectLst/>
                        <a:latin typeface="Times New Roman" panose="02020603050405020304" pitchFamily="18" charset="0"/>
                        <a:ea typeface="宋体" panose="02010600030101010101" pitchFamily="2" charset="-122"/>
                      </a:endParaRPr>
                    </a:p>
                  </a:txBody>
                  <a:tcPr marL="68580" marR="68580" marT="0" marB="0"/>
                </a:tc>
              </a:tr>
              <a:tr h="457305">
                <a:tc>
                  <a:txBody>
                    <a:bodyPr/>
                    <a:lstStyle/>
                    <a:p>
                      <a:pPr algn="just">
                        <a:spcAft>
                          <a:spcPts val="0"/>
                        </a:spcAft>
                      </a:pPr>
                      <a:r>
                        <a:rPr lang="zh-CN" sz="2000" kern="100">
                          <a:effectLst/>
                        </a:rPr>
                        <a:t>累计测试</a:t>
                      </a:r>
                      <a:r>
                        <a:rPr lang="en-US" sz="2000" kern="100">
                          <a:effectLst/>
                        </a:rPr>
                        <a:t>APP</a:t>
                      </a:r>
                      <a:r>
                        <a:rPr lang="zh-CN" sz="2000" kern="100">
                          <a:effectLst/>
                        </a:rPr>
                        <a:t>数</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329031</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2185934</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a:effectLst/>
                        </a:rPr>
                        <a:t>50000</a:t>
                      </a:r>
                      <a:endParaRPr lang="zh-CN" sz="20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2000" kern="100" dirty="0">
                          <a:effectLst/>
                        </a:rPr>
                        <a:t>-</a:t>
                      </a:r>
                      <a:endParaRPr lang="zh-CN" sz="2000" kern="100" dirty="0">
                        <a:effectLst/>
                        <a:latin typeface="Times New Roman" panose="02020603050405020304" pitchFamily="18" charset="0"/>
                        <a:ea typeface="宋体" panose="02010600030101010101" pitchFamily="2" charset="-122"/>
                      </a:endParaRPr>
                    </a:p>
                  </a:txBody>
                  <a:tcPr marL="68580" marR="68580" marT="0" marB="0"/>
                </a:tc>
              </a:tr>
            </a:tbl>
          </a:graphicData>
        </a:graphic>
      </p:graphicFrame>
    </p:spTree>
    <p:extLst>
      <p:ext uri="{BB962C8B-B14F-4D97-AF65-F5344CB8AC3E}">
        <p14:creationId xmlns:p14="http://schemas.microsoft.com/office/powerpoint/2010/main" val="34848751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3" y="981075"/>
            <a:ext cx="3097212" cy="647700"/>
          </a:xfrm>
        </p:spPr>
        <p:txBody>
          <a:bodyPr/>
          <a:lstStyle/>
          <a:p>
            <a:pPr marL="0" indent="0">
              <a:buNone/>
            </a:pPr>
            <a:r>
              <a:rPr lang="zh-CN" altLang="en-US" b="1" dirty="0" smtClean="0"/>
              <a:t>问题引入</a:t>
            </a:r>
            <a:endParaRPr lang="zh-CN" altLang="en-US" b="1" dirty="0"/>
          </a:p>
        </p:txBody>
      </p:sp>
      <p:sp>
        <p:nvSpPr>
          <p:cNvPr id="4" name="文本占位符 3"/>
          <p:cNvSpPr>
            <a:spLocks noGrp="1"/>
          </p:cNvSpPr>
          <p:nvPr>
            <p:ph type="body" sz="quarter" idx="12"/>
          </p:nvPr>
        </p:nvSpPr>
        <p:spPr>
          <a:xfrm>
            <a:off x="532764" y="1628775"/>
            <a:ext cx="10945812" cy="1142033"/>
          </a:xfrm>
        </p:spPr>
        <p:txBody>
          <a:bodyPr/>
          <a:lstStyle/>
          <a:p>
            <a:pPr marL="0" indent="0" algn="just">
              <a:buNone/>
            </a:pPr>
            <a:r>
              <a:rPr lang="en-US" altLang="zh-CN" dirty="0" smtClean="0">
                <a:latin typeface="+mn-lt"/>
              </a:rPr>
              <a:t>        </a:t>
            </a:r>
            <a:r>
              <a:rPr lang="zh-CN" altLang="zh-CN" dirty="0" smtClean="0">
                <a:latin typeface="+mn-lt"/>
              </a:rPr>
              <a:t>移动</a:t>
            </a:r>
            <a:r>
              <a:rPr lang="zh-CN" altLang="zh-CN" dirty="0">
                <a:latin typeface="+mn-lt"/>
              </a:rPr>
              <a:t>应用不同于以往桌面应用的特点在于，首先，移动应用基于丰富的</a:t>
            </a:r>
            <a:r>
              <a:rPr lang="en-US" altLang="zh-CN" dirty="0">
                <a:latin typeface="+mn-lt"/>
              </a:rPr>
              <a:t>GUI</a:t>
            </a:r>
            <a:r>
              <a:rPr lang="zh-CN" altLang="zh-CN" dirty="0">
                <a:latin typeface="+mn-lt"/>
              </a:rPr>
              <a:t>控件的事件驱动实现其主体逻辑，其次，移动应用的开发生命周期短，更迭速度极快，手动测试代价大，速度</a:t>
            </a:r>
            <a:r>
              <a:rPr lang="zh-CN" altLang="zh-CN" dirty="0" smtClean="0">
                <a:latin typeface="+mn-lt"/>
              </a:rPr>
              <a:t>慢</a:t>
            </a:r>
            <a:r>
              <a:rPr lang="zh-CN" altLang="en-US" dirty="0" smtClean="0">
                <a:latin typeface="+mn-lt"/>
              </a:rPr>
              <a:t>，</a:t>
            </a:r>
            <a:r>
              <a:rPr lang="zh-CN" altLang="zh-CN" dirty="0" smtClean="0">
                <a:latin typeface="+mn-lt"/>
              </a:rPr>
              <a:t>而</a:t>
            </a:r>
            <a:r>
              <a:rPr lang="zh-CN" altLang="zh-CN" dirty="0">
                <a:latin typeface="+mn-lt"/>
              </a:rPr>
              <a:t>现有自动化测试工具覆盖率低，效率不高。因此，如何有效的测试移动应用变得越来越重要。</a:t>
            </a:r>
          </a:p>
          <a:p>
            <a:endParaRPr lang="zh-CN" altLang="en-US" dirty="0"/>
          </a:p>
        </p:txBody>
      </p:sp>
      <p:pic>
        <p:nvPicPr>
          <p:cNvPr id="28" name="Picture 19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9436" y="4493660"/>
            <a:ext cx="638175" cy="1119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 name="圆角矩形 28"/>
          <p:cNvSpPr/>
          <p:nvPr/>
        </p:nvSpPr>
        <p:spPr>
          <a:xfrm>
            <a:off x="3269148" y="3193562"/>
            <a:ext cx="1482788" cy="3457575"/>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zh-CN" altLang="en-US"/>
          </a:p>
        </p:txBody>
      </p:sp>
      <p:pic>
        <p:nvPicPr>
          <p:cNvPr id="30" name="图片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0812" y="5737052"/>
            <a:ext cx="900000" cy="804762"/>
          </a:xfrm>
          <a:prstGeom prst="rect">
            <a:avLst/>
          </a:prstGeom>
        </p:spPr>
      </p:pic>
      <p:sp>
        <p:nvSpPr>
          <p:cNvPr id="31" name="TextBox 14"/>
          <p:cNvSpPr txBox="1"/>
          <p:nvPr/>
        </p:nvSpPr>
        <p:spPr>
          <a:xfrm>
            <a:off x="3269147" y="3965840"/>
            <a:ext cx="461665" cy="1952625"/>
          </a:xfrm>
          <a:prstGeom prst="rect">
            <a:avLst/>
          </a:prstGeom>
          <a:noFill/>
        </p:spPr>
        <p:txBody>
          <a:bodyPr vert="eaVert" wrap="square" rtlCol="0">
            <a:spAutoFit/>
          </a:bodyPr>
          <a:lstStyle/>
          <a:p>
            <a:r>
              <a:rPr lang="zh-CN" altLang="en-US" b="1" dirty="0" smtClean="0">
                <a:solidFill>
                  <a:srgbClr val="FFA84B"/>
                </a:solidFill>
                <a:latin typeface="黑体" pitchFamily="49" charset="-122"/>
                <a:ea typeface="黑体" pitchFamily="49" charset="-122"/>
                <a:cs typeface="Times New Roman" pitchFamily="18" charset="0"/>
              </a:rPr>
              <a:t>半自动化</a:t>
            </a:r>
            <a:r>
              <a:rPr lang="zh-CN" altLang="en-US" b="1" dirty="0">
                <a:solidFill>
                  <a:srgbClr val="FFA84B"/>
                </a:solidFill>
                <a:latin typeface="黑体" pitchFamily="49" charset="-122"/>
                <a:ea typeface="黑体" pitchFamily="49" charset="-122"/>
                <a:cs typeface="Times New Roman" pitchFamily="18" charset="0"/>
              </a:rPr>
              <a:t>测试工具</a:t>
            </a:r>
          </a:p>
        </p:txBody>
      </p:sp>
      <p:cxnSp>
        <p:nvCxnSpPr>
          <p:cNvPr id="32" name="直接箭头连接符 31"/>
          <p:cNvCxnSpPr/>
          <p:nvPr/>
        </p:nvCxnSpPr>
        <p:spPr>
          <a:xfrm flipH="1">
            <a:off x="6638119" y="3928485"/>
            <a:ext cx="1055025" cy="0"/>
          </a:xfrm>
          <a:prstGeom prst="straightConnector1">
            <a:avLst/>
          </a:prstGeom>
          <a:ln w="38100" cmpd="sng">
            <a:headEnd type="none"/>
            <a:tailEnd type="arrow"/>
          </a:ln>
        </p:spPr>
        <p:style>
          <a:lnRef idx="2">
            <a:schemeClr val="dk1"/>
          </a:lnRef>
          <a:fillRef idx="0">
            <a:schemeClr val="dk1"/>
          </a:fillRef>
          <a:effectRef idx="1">
            <a:schemeClr val="dk1"/>
          </a:effectRef>
          <a:fontRef idx="minor">
            <a:schemeClr val="tx1"/>
          </a:fontRef>
        </p:style>
      </p:cxnSp>
      <p:sp>
        <p:nvSpPr>
          <p:cNvPr id="33" name="TextBox 17"/>
          <p:cNvSpPr txBox="1"/>
          <p:nvPr/>
        </p:nvSpPr>
        <p:spPr>
          <a:xfrm>
            <a:off x="6811112" y="3553319"/>
            <a:ext cx="693200" cy="369332"/>
          </a:xfrm>
          <a:prstGeom prst="rect">
            <a:avLst/>
          </a:prstGeom>
          <a:noFill/>
        </p:spPr>
        <p:txBody>
          <a:bodyPr wrap="square" rtlCol="0">
            <a:spAutoFit/>
          </a:bodyPr>
          <a:lstStyle/>
          <a:p>
            <a:r>
              <a:rPr lang="zh-CN" altLang="en-US" dirty="0" smtClean="0">
                <a:latin typeface="楷体" pitchFamily="49" charset="-122"/>
                <a:ea typeface="楷体" pitchFamily="49" charset="-122"/>
              </a:rPr>
              <a:t>录制</a:t>
            </a:r>
            <a:endParaRPr lang="zh-CN" altLang="en-US" dirty="0">
              <a:latin typeface="楷体" pitchFamily="49" charset="-122"/>
              <a:ea typeface="楷体" pitchFamily="49" charset="-122"/>
            </a:endParaRPr>
          </a:p>
        </p:txBody>
      </p:sp>
      <p:cxnSp>
        <p:nvCxnSpPr>
          <p:cNvPr id="34" name="直接箭头连接符 33"/>
          <p:cNvCxnSpPr/>
          <p:nvPr/>
        </p:nvCxnSpPr>
        <p:spPr>
          <a:xfrm>
            <a:off x="6638119" y="5575142"/>
            <a:ext cx="1055025" cy="0"/>
          </a:xfrm>
          <a:prstGeom prst="straightConnector1">
            <a:avLst/>
          </a:prstGeom>
          <a:ln w="38100" cmpd="sng">
            <a:headEnd type="none"/>
            <a:tailEnd type="arrow"/>
          </a:ln>
        </p:spPr>
        <p:style>
          <a:lnRef idx="2">
            <a:schemeClr val="dk1"/>
          </a:lnRef>
          <a:fillRef idx="0">
            <a:schemeClr val="dk1"/>
          </a:fillRef>
          <a:effectRef idx="1">
            <a:schemeClr val="dk1"/>
          </a:effectRef>
          <a:fontRef idx="minor">
            <a:schemeClr val="tx1"/>
          </a:fontRef>
        </p:style>
      </p:cxnSp>
      <p:sp>
        <p:nvSpPr>
          <p:cNvPr id="35" name="TextBox 40"/>
          <p:cNvSpPr txBox="1"/>
          <p:nvPr/>
        </p:nvSpPr>
        <p:spPr>
          <a:xfrm>
            <a:off x="6825821" y="5169277"/>
            <a:ext cx="678491" cy="369332"/>
          </a:xfrm>
          <a:prstGeom prst="rect">
            <a:avLst/>
          </a:prstGeom>
          <a:noFill/>
        </p:spPr>
        <p:txBody>
          <a:bodyPr wrap="square" rtlCol="0">
            <a:spAutoFit/>
          </a:bodyPr>
          <a:lstStyle/>
          <a:p>
            <a:r>
              <a:rPr lang="zh-CN" altLang="en-US" dirty="0" smtClean="0">
                <a:latin typeface="楷体" pitchFamily="49" charset="-122"/>
                <a:ea typeface="楷体" pitchFamily="49" charset="-122"/>
              </a:rPr>
              <a:t>回放</a:t>
            </a:r>
            <a:endParaRPr lang="zh-CN" altLang="en-US" dirty="0">
              <a:latin typeface="楷体" pitchFamily="49" charset="-122"/>
              <a:ea typeface="楷体" pitchFamily="49" charset="-122"/>
            </a:endParaRPr>
          </a:p>
        </p:txBody>
      </p:sp>
      <p:sp>
        <p:nvSpPr>
          <p:cNvPr id="36" name="TextBox 16580"/>
          <p:cNvSpPr txBox="1"/>
          <p:nvPr/>
        </p:nvSpPr>
        <p:spPr>
          <a:xfrm>
            <a:off x="5625874" y="4149386"/>
            <a:ext cx="927568" cy="307777"/>
          </a:xfrm>
          <a:prstGeom prst="rect">
            <a:avLst/>
          </a:prstGeom>
          <a:noFill/>
        </p:spPr>
        <p:txBody>
          <a:bodyPr wrap="square" rtlCol="0">
            <a:spAutoFit/>
          </a:bodyPr>
          <a:lstStyle/>
          <a:p>
            <a:r>
              <a:rPr lang="zh-CN" altLang="en-US" sz="1400" dirty="0" smtClean="0"/>
              <a:t>测试脚本</a:t>
            </a:r>
            <a:endParaRPr lang="zh-CN" altLang="en-US" sz="1400" dirty="0"/>
          </a:p>
        </p:txBody>
      </p:sp>
      <p:cxnSp>
        <p:nvCxnSpPr>
          <p:cNvPr id="37" name="直接箭头连接符 36"/>
          <p:cNvCxnSpPr/>
          <p:nvPr/>
        </p:nvCxnSpPr>
        <p:spPr>
          <a:xfrm flipV="1">
            <a:off x="2529499" y="5072628"/>
            <a:ext cx="557368" cy="1"/>
          </a:xfrm>
          <a:prstGeom prst="straightConnector1">
            <a:avLst/>
          </a:prstGeom>
          <a:ln w="38100" cmpd="sng">
            <a:headEnd type="none"/>
            <a:tailEnd type="arrow"/>
          </a:ln>
        </p:spPr>
        <p:style>
          <a:lnRef idx="2">
            <a:schemeClr val="dk1"/>
          </a:lnRef>
          <a:fillRef idx="0">
            <a:schemeClr val="dk1"/>
          </a:fillRef>
          <a:effectRef idx="1">
            <a:schemeClr val="dk1"/>
          </a:effectRef>
          <a:fontRef idx="minor">
            <a:schemeClr val="tx1"/>
          </a:fontRef>
        </p:style>
      </p:cxnSp>
      <p:cxnSp>
        <p:nvCxnSpPr>
          <p:cNvPr id="38" name="直接箭头连接符 37"/>
          <p:cNvCxnSpPr/>
          <p:nvPr/>
        </p:nvCxnSpPr>
        <p:spPr>
          <a:xfrm flipH="1" flipV="1">
            <a:off x="4846252" y="3922651"/>
            <a:ext cx="496467" cy="5834"/>
          </a:xfrm>
          <a:prstGeom prst="straightConnector1">
            <a:avLst/>
          </a:prstGeom>
          <a:ln w="38100" cmpd="sng">
            <a:headEnd type="arrow"/>
            <a:tailEnd type="arrow"/>
          </a:ln>
        </p:spPr>
        <p:style>
          <a:lnRef idx="2">
            <a:schemeClr val="dk1"/>
          </a:lnRef>
          <a:fillRef idx="0">
            <a:schemeClr val="dk1"/>
          </a:fillRef>
          <a:effectRef idx="1">
            <a:schemeClr val="dk1"/>
          </a:effectRef>
          <a:fontRef idx="minor">
            <a:schemeClr val="tx1"/>
          </a:fontRef>
        </p:style>
      </p:cxnSp>
      <p:cxnSp>
        <p:nvCxnSpPr>
          <p:cNvPr id="39" name="直接箭头连接符 38"/>
          <p:cNvCxnSpPr/>
          <p:nvPr/>
        </p:nvCxnSpPr>
        <p:spPr>
          <a:xfrm flipH="1" flipV="1">
            <a:off x="4872757" y="5549245"/>
            <a:ext cx="469962" cy="5834"/>
          </a:xfrm>
          <a:prstGeom prst="straightConnector1">
            <a:avLst/>
          </a:prstGeom>
          <a:ln w="38100" cmpd="sng">
            <a:headEnd type="arrow"/>
            <a:tailEnd type="arrow"/>
          </a:ln>
        </p:spPr>
        <p:style>
          <a:lnRef idx="2">
            <a:schemeClr val="dk1"/>
          </a:lnRef>
          <a:fillRef idx="0">
            <a:schemeClr val="dk1"/>
          </a:fillRef>
          <a:effectRef idx="1">
            <a:schemeClr val="dk1"/>
          </a:effectRef>
          <a:fontRef idx="minor">
            <a:schemeClr val="tx1"/>
          </a:fontRef>
        </p:style>
      </p:cxnSp>
      <p:sp>
        <p:nvSpPr>
          <p:cNvPr id="40" name="圆角矩形 39"/>
          <p:cNvSpPr/>
          <p:nvPr/>
        </p:nvSpPr>
        <p:spPr>
          <a:xfrm>
            <a:off x="7761855" y="3210876"/>
            <a:ext cx="2107947" cy="3440261"/>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zh-CN" altLang="en-US"/>
          </a:p>
        </p:txBody>
      </p:sp>
      <p:sp>
        <p:nvSpPr>
          <p:cNvPr id="41" name="圆角矩形 40"/>
          <p:cNvSpPr/>
          <p:nvPr/>
        </p:nvSpPr>
        <p:spPr>
          <a:xfrm>
            <a:off x="5447928" y="3211513"/>
            <a:ext cx="1115485" cy="3457575"/>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zh-CN" altLang="en-US"/>
          </a:p>
        </p:txBody>
      </p:sp>
      <p:pic>
        <p:nvPicPr>
          <p:cNvPr id="42" name="图片 4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30812" y="5072627"/>
            <a:ext cx="900000" cy="529592"/>
          </a:xfrm>
          <a:prstGeom prst="rect">
            <a:avLst/>
          </a:prstGeom>
          <a:ln>
            <a:noFill/>
          </a:ln>
          <a:effectLst>
            <a:outerShdw blurRad="292100" dist="139700" dir="2700000" algn="tl" rotWithShape="0">
              <a:srgbClr val="333333">
                <a:alpha val="65000"/>
              </a:srgbClr>
            </a:outerShdw>
          </a:effectLst>
        </p:spPr>
      </p:pic>
      <p:pic>
        <p:nvPicPr>
          <p:cNvPr id="43" name="图片 4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730812" y="4215354"/>
            <a:ext cx="900000" cy="641695"/>
          </a:xfrm>
          <a:prstGeom prst="rect">
            <a:avLst/>
          </a:prstGeom>
          <a:ln>
            <a:noFill/>
          </a:ln>
          <a:effectLst>
            <a:outerShdw blurRad="292100" dist="139700" dir="2700000" algn="tl" rotWithShape="0">
              <a:srgbClr val="333333">
                <a:alpha val="65000"/>
              </a:srgbClr>
            </a:outerShdw>
          </a:effectLst>
        </p:spPr>
      </p:pic>
      <p:pic>
        <p:nvPicPr>
          <p:cNvPr id="44" name="图片 4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699187" y="3319421"/>
            <a:ext cx="900000" cy="675000"/>
          </a:xfrm>
          <a:prstGeom prst="rect">
            <a:avLst/>
          </a:prstGeom>
          <a:ln>
            <a:noFill/>
          </a:ln>
          <a:effectLst>
            <a:outerShdw blurRad="292100" dist="139700" dir="2700000" algn="tl" rotWithShape="0">
              <a:srgbClr val="333333">
                <a:alpha val="65000"/>
              </a:srgbClr>
            </a:outerShdw>
          </a:effectLst>
        </p:spPr>
      </p:pic>
      <p:sp>
        <p:nvSpPr>
          <p:cNvPr id="45" name="竖卷形 44"/>
          <p:cNvSpPr/>
          <p:nvPr/>
        </p:nvSpPr>
        <p:spPr>
          <a:xfrm>
            <a:off x="5775100" y="3557917"/>
            <a:ext cx="597406" cy="591230"/>
          </a:xfrm>
          <a:prstGeom prst="verticalScroll">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53"/>
          <p:cNvSpPr txBox="1"/>
          <p:nvPr/>
        </p:nvSpPr>
        <p:spPr>
          <a:xfrm>
            <a:off x="6061339" y="4406923"/>
            <a:ext cx="502074" cy="646331"/>
          </a:xfrm>
          <a:prstGeom prst="rect">
            <a:avLst/>
          </a:prstGeom>
          <a:noFill/>
        </p:spPr>
        <p:txBody>
          <a:bodyPr wrap="square" rtlCol="0">
            <a:spAutoFit/>
          </a:bodyPr>
          <a:lstStyle/>
          <a:p>
            <a:r>
              <a:rPr lang="zh-CN" altLang="en-US" dirty="0" smtClean="0">
                <a:latin typeface="楷体" pitchFamily="49" charset="-122"/>
                <a:ea typeface="楷体" pitchFamily="49" charset="-122"/>
              </a:rPr>
              <a:t>编</a:t>
            </a:r>
            <a:endParaRPr lang="en-US" altLang="zh-CN" dirty="0" smtClean="0">
              <a:latin typeface="楷体" pitchFamily="49" charset="-122"/>
              <a:ea typeface="楷体" pitchFamily="49" charset="-122"/>
            </a:endParaRPr>
          </a:p>
          <a:p>
            <a:r>
              <a:rPr lang="zh-CN" altLang="en-US" dirty="0" smtClean="0">
                <a:latin typeface="楷体" pitchFamily="49" charset="-122"/>
                <a:ea typeface="楷体" pitchFamily="49" charset="-122"/>
              </a:rPr>
              <a:t>辑</a:t>
            </a:r>
            <a:endParaRPr lang="zh-CN" altLang="en-US" dirty="0">
              <a:latin typeface="楷体" pitchFamily="49" charset="-122"/>
              <a:ea typeface="楷体" pitchFamily="49" charset="-122"/>
            </a:endParaRPr>
          </a:p>
        </p:txBody>
      </p:sp>
      <p:sp>
        <p:nvSpPr>
          <p:cNvPr id="47" name="TextBox 62"/>
          <p:cNvSpPr txBox="1"/>
          <p:nvPr/>
        </p:nvSpPr>
        <p:spPr>
          <a:xfrm>
            <a:off x="5447928" y="4357631"/>
            <a:ext cx="461665" cy="1036508"/>
          </a:xfrm>
          <a:prstGeom prst="rect">
            <a:avLst/>
          </a:prstGeom>
          <a:noFill/>
        </p:spPr>
        <p:txBody>
          <a:bodyPr vert="eaVert" wrap="square" rtlCol="0">
            <a:spAutoFit/>
          </a:bodyPr>
          <a:lstStyle/>
          <a:p>
            <a:r>
              <a:rPr lang="zh-CN" altLang="en-US" b="1" dirty="0">
                <a:solidFill>
                  <a:srgbClr val="FFA84B"/>
                </a:solidFill>
                <a:latin typeface="黑体" pitchFamily="49" charset="-122"/>
                <a:ea typeface="黑体" pitchFamily="49" charset="-122"/>
                <a:cs typeface="Times New Roman" pitchFamily="18" charset="0"/>
              </a:rPr>
              <a:t>测试脚本</a:t>
            </a:r>
          </a:p>
        </p:txBody>
      </p:sp>
      <p:sp>
        <p:nvSpPr>
          <p:cNvPr id="48" name="竖卷形 47"/>
          <p:cNvSpPr/>
          <p:nvPr/>
        </p:nvSpPr>
        <p:spPr>
          <a:xfrm>
            <a:off x="5790955" y="5239674"/>
            <a:ext cx="597406" cy="591230"/>
          </a:xfrm>
          <a:prstGeom prst="verticalScroll">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TextBox 50"/>
          <p:cNvSpPr txBox="1"/>
          <p:nvPr/>
        </p:nvSpPr>
        <p:spPr>
          <a:xfrm>
            <a:off x="5649932" y="5865487"/>
            <a:ext cx="927568" cy="307777"/>
          </a:xfrm>
          <a:prstGeom prst="rect">
            <a:avLst/>
          </a:prstGeom>
          <a:noFill/>
        </p:spPr>
        <p:txBody>
          <a:bodyPr wrap="square" rtlCol="0">
            <a:spAutoFit/>
          </a:bodyPr>
          <a:lstStyle/>
          <a:p>
            <a:r>
              <a:rPr lang="zh-CN" altLang="en-US" sz="1400" dirty="0" smtClean="0"/>
              <a:t>测试脚本</a:t>
            </a:r>
            <a:endParaRPr lang="zh-CN" altLang="en-US" sz="1400" dirty="0"/>
          </a:p>
        </p:txBody>
      </p:sp>
      <p:cxnSp>
        <p:nvCxnSpPr>
          <p:cNvPr id="50" name="直接箭头连接符 49"/>
          <p:cNvCxnSpPr/>
          <p:nvPr/>
        </p:nvCxnSpPr>
        <p:spPr>
          <a:xfrm>
            <a:off x="6076781" y="4472940"/>
            <a:ext cx="0" cy="575818"/>
          </a:xfrm>
          <a:prstGeom prst="straightConnector1">
            <a:avLst/>
          </a:prstGeom>
          <a:ln w="19050" cmpd="sng">
            <a:tailEnd type="triangle"/>
          </a:ln>
        </p:spPr>
        <p:style>
          <a:lnRef idx="1">
            <a:schemeClr val="accent1"/>
          </a:lnRef>
          <a:fillRef idx="0">
            <a:schemeClr val="accent1"/>
          </a:fillRef>
          <a:effectRef idx="0">
            <a:schemeClr val="accent1"/>
          </a:effectRef>
          <a:fontRef idx="minor">
            <a:schemeClr val="tx1"/>
          </a:fontRef>
        </p:style>
      </p:cxnSp>
      <p:pic>
        <p:nvPicPr>
          <p:cNvPr id="51" name="Picture 192"/>
          <p:cNvPicPr>
            <a:picLocks noChangeAspect="1" noChangeArrowheads="1"/>
          </p:cNvPicPr>
          <p:nvPr/>
        </p:nvPicPr>
        <p:blipFill>
          <a:blip r:embed="rId8" cstate="print">
            <a:extLst>
              <a:ext uri="{28A0092B-C50C-407E-A947-70E740481C1C}">
                <a14:useLocalDpi xmlns:a14="http://schemas.microsoft.com/office/drawing/2010/main" val="0"/>
              </a:ext>
            </a:extLst>
          </a:blip>
          <a:stretch>
            <a:fillRect/>
          </a:stretch>
        </p:blipFill>
        <p:spPr bwMode="auto">
          <a:xfrm>
            <a:off x="7925149" y="4258786"/>
            <a:ext cx="1440000" cy="69749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2" name="TextBox 32"/>
          <p:cNvSpPr txBox="1"/>
          <p:nvPr/>
        </p:nvSpPr>
        <p:spPr>
          <a:xfrm>
            <a:off x="7972235" y="5122796"/>
            <a:ext cx="1435902" cy="307777"/>
          </a:xfrm>
          <a:prstGeom prst="rect">
            <a:avLst/>
          </a:prstGeom>
          <a:noFill/>
        </p:spPr>
        <p:txBody>
          <a:bodyPr wrap="square" rtlCol="0">
            <a:spAutoFit/>
          </a:bodyPr>
          <a:lstStyle/>
          <a:p>
            <a:pPr algn="ctr"/>
            <a:r>
              <a:rPr lang="en-US" altLang="zh-CN" sz="1400" dirty="0" smtClean="0">
                <a:latin typeface="Times New Roman" pitchFamily="18" charset="0"/>
                <a:cs typeface="Times New Roman" pitchFamily="18" charset="0"/>
              </a:rPr>
              <a:t>APP</a:t>
            </a:r>
            <a:r>
              <a:rPr lang="zh-CN" altLang="en-US" sz="1400" dirty="0" smtClean="0">
                <a:latin typeface="Times New Roman" pitchFamily="18" charset="0"/>
                <a:cs typeface="Times New Roman" pitchFamily="18" charset="0"/>
              </a:rPr>
              <a:t>应用程序</a:t>
            </a:r>
            <a:endParaRPr lang="zh-CN" altLang="en-US" sz="1400" dirty="0">
              <a:latin typeface="Times New Roman" pitchFamily="18" charset="0"/>
              <a:cs typeface="Times New Roman" pitchFamily="18" charset="0"/>
            </a:endParaRPr>
          </a:p>
        </p:txBody>
      </p:sp>
      <p:sp>
        <p:nvSpPr>
          <p:cNvPr id="53" name="TextBox 58"/>
          <p:cNvSpPr txBox="1"/>
          <p:nvPr/>
        </p:nvSpPr>
        <p:spPr>
          <a:xfrm>
            <a:off x="9408137" y="4330988"/>
            <a:ext cx="461665" cy="1036508"/>
          </a:xfrm>
          <a:prstGeom prst="rect">
            <a:avLst/>
          </a:prstGeom>
          <a:noFill/>
        </p:spPr>
        <p:txBody>
          <a:bodyPr vert="eaVert" wrap="square" rtlCol="0">
            <a:spAutoFit/>
          </a:bodyPr>
          <a:lstStyle/>
          <a:p>
            <a:r>
              <a:rPr lang="zh-CN" altLang="en-US" b="1" dirty="0">
                <a:solidFill>
                  <a:srgbClr val="FFA84B"/>
                </a:solidFill>
                <a:latin typeface="黑体" pitchFamily="49" charset="-122"/>
                <a:ea typeface="黑体" pitchFamily="49" charset="-122"/>
                <a:cs typeface="Times New Roman" pitchFamily="18" charset="0"/>
              </a:rPr>
              <a:t>被</a:t>
            </a:r>
            <a:r>
              <a:rPr lang="zh-CN" altLang="en-US" b="1" dirty="0" smtClean="0">
                <a:solidFill>
                  <a:srgbClr val="FFA84B"/>
                </a:solidFill>
                <a:latin typeface="黑体" pitchFamily="49" charset="-122"/>
                <a:ea typeface="黑体" pitchFamily="49" charset="-122"/>
                <a:cs typeface="Times New Roman" pitchFamily="18" charset="0"/>
              </a:rPr>
              <a:t>测程序</a:t>
            </a:r>
            <a:endParaRPr lang="zh-CN" altLang="en-US" b="1" dirty="0">
              <a:solidFill>
                <a:srgbClr val="FFA84B"/>
              </a:solidFill>
              <a:latin typeface="黑体" pitchFamily="49" charset="-122"/>
              <a:ea typeface="黑体" pitchFamily="49" charset="-122"/>
              <a:cs typeface="Times New Roman" pitchFamily="18" charset="0"/>
            </a:endParaRPr>
          </a:p>
        </p:txBody>
      </p:sp>
    </p:spTree>
    <p:extLst>
      <p:ext uri="{BB962C8B-B14F-4D97-AF65-F5344CB8AC3E}">
        <p14:creationId xmlns:p14="http://schemas.microsoft.com/office/powerpoint/2010/main" val="3719239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750"/>
                                        <p:tgtEl>
                                          <p:spTgt spid="44"/>
                                        </p:tgtEl>
                                      </p:cBhvr>
                                    </p:animEffect>
                                    <p:anim calcmode="lin" valueType="num">
                                      <p:cBhvr>
                                        <p:cTn id="8" dur="750" fill="hold"/>
                                        <p:tgtEl>
                                          <p:spTgt spid="44"/>
                                        </p:tgtEl>
                                        <p:attrNameLst>
                                          <p:attrName>ppt_x</p:attrName>
                                        </p:attrNameLst>
                                      </p:cBhvr>
                                      <p:tavLst>
                                        <p:tav tm="0">
                                          <p:val>
                                            <p:strVal val="#ppt_x"/>
                                          </p:val>
                                        </p:tav>
                                        <p:tav tm="100000">
                                          <p:val>
                                            <p:strVal val="#ppt_x"/>
                                          </p:val>
                                        </p:tav>
                                      </p:tavLst>
                                    </p:anim>
                                    <p:anim calcmode="lin" valueType="num">
                                      <p:cBhvr>
                                        <p:cTn id="9" dur="750" fill="hold"/>
                                        <p:tgtEl>
                                          <p:spTgt spid="4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750"/>
                                        <p:tgtEl>
                                          <p:spTgt spid="43"/>
                                        </p:tgtEl>
                                      </p:cBhvr>
                                    </p:animEffect>
                                    <p:anim calcmode="lin" valueType="num">
                                      <p:cBhvr>
                                        <p:cTn id="13" dur="750" fill="hold"/>
                                        <p:tgtEl>
                                          <p:spTgt spid="43"/>
                                        </p:tgtEl>
                                        <p:attrNameLst>
                                          <p:attrName>ppt_x</p:attrName>
                                        </p:attrNameLst>
                                      </p:cBhvr>
                                      <p:tavLst>
                                        <p:tav tm="0">
                                          <p:val>
                                            <p:strVal val="#ppt_x"/>
                                          </p:val>
                                        </p:tav>
                                        <p:tav tm="100000">
                                          <p:val>
                                            <p:strVal val="#ppt_x"/>
                                          </p:val>
                                        </p:tav>
                                      </p:tavLst>
                                    </p:anim>
                                    <p:anim calcmode="lin" valueType="num">
                                      <p:cBhvr>
                                        <p:cTn id="14" dur="750" fill="hold"/>
                                        <p:tgtEl>
                                          <p:spTgt spid="4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750"/>
                                        <p:tgtEl>
                                          <p:spTgt spid="28"/>
                                        </p:tgtEl>
                                      </p:cBhvr>
                                    </p:animEffect>
                                    <p:anim calcmode="lin" valueType="num">
                                      <p:cBhvr>
                                        <p:cTn id="18" dur="750" fill="hold"/>
                                        <p:tgtEl>
                                          <p:spTgt spid="28"/>
                                        </p:tgtEl>
                                        <p:attrNameLst>
                                          <p:attrName>ppt_x</p:attrName>
                                        </p:attrNameLst>
                                      </p:cBhvr>
                                      <p:tavLst>
                                        <p:tav tm="0">
                                          <p:val>
                                            <p:strVal val="#ppt_x"/>
                                          </p:val>
                                        </p:tav>
                                        <p:tav tm="100000">
                                          <p:val>
                                            <p:strVal val="#ppt_x"/>
                                          </p:val>
                                        </p:tav>
                                      </p:tavLst>
                                    </p:anim>
                                    <p:anim calcmode="lin" valueType="num">
                                      <p:cBhvr>
                                        <p:cTn id="19" dur="750" fill="hold"/>
                                        <p:tgtEl>
                                          <p:spTgt spid="28"/>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750"/>
                                        <p:tgtEl>
                                          <p:spTgt spid="51"/>
                                        </p:tgtEl>
                                      </p:cBhvr>
                                    </p:animEffect>
                                    <p:anim calcmode="lin" valueType="num">
                                      <p:cBhvr>
                                        <p:cTn id="23" dur="750" fill="hold"/>
                                        <p:tgtEl>
                                          <p:spTgt spid="51"/>
                                        </p:tgtEl>
                                        <p:attrNameLst>
                                          <p:attrName>ppt_x</p:attrName>
                                        </p:attrNameLst>
                                      </p:cBhvr>
                                      <p:tavLst>
                                        <p:tav tm="0">
                                          <p:val>
                                            <p:strVal val="#ppt_x"/>
                                          </p:val>
                                        </p:tav>
                                        <p:tav tm="100000">
                                          <p:val>
                                            <p:strVal val="#ppt_x"/>
                                          </p:val>
                                        </p:tav>
                                      </p:tavLst>
                                    </p:anim>
                                    <p:anim calcmode="lin" valueType="num">
                                      <p:cBhvr>
                                        <p:cTn id="24" dur="750" fill="hold"/>
                                        <p:tgtEl>
                                          <p:spTgt spid="51"/>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750"/>
                                        <p:tgtEl>
                                          <p:spTgt spid="42"/>
                                        </p:tgtEl>
                                      </p:cBhvr>
                                    </p:animEffect>
                                    <p:anim calcmode="lin" valueType="num">
                                      <p:cBhvr>
                                        <p:cTn id="28" dur="750" fill="hold"/>
                                        <p:tgtEl>
                                          <p:spTgt spid="42"/>
                                        </p:tgtEl>
                                        <p:attrNameLst>
                                          <p:attrName>ppt_x</p:attrName>
                                        </p:attrNameLst>
                                      </p:cBhvr>
                                      <p:tavLst>
                                        <p:tav tm="0">
                                          <p:val>
                                            <p:strVal val="#ppt_x"/>
                                          </p:val>
                                        </p:tav>
                                        <p:tav tm="100000">
                                          <p:val>
                                            <p:strVal val="#ppt_x"/>
                                          </p:val>
                                        </p:tav>
                                      </p:tavLst>
                                    </p:anim>
                                    <p:anim calcmode="lin" valueType="num">
                                      <p:cBhvr>
                                        <p:cTn id="29" dur="750" fill="hold"/>
                                        <p:tgtEl>
                                          <p:spTgt spid="4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750"/>
                                        <p:tgtEl>
                                          <p:spTgt spid="29"/>
                                        </p:tgtEl>
                                      </p:cBhvr>
                                    </p:animEffect>
                                    <p:anim calcmode="lin" valueType="num">
                                      <p:cBhvr>
                                        <p:cTn id="33" dur="750" fill="hold"/>
                                        <p:tgtEl>
                                          <p:spTgt spid="29"/>
                                        </p:tgtEl>
                                        <p:attrNameLst>
                                          <p:attrName>ppt_x</p:attrName>
                                        </p:attrNameLst>
                                      </p:cBhvr>
                                      <p:tavLst>
                                        <p:tav tm="0">
                                          <p:val>
                                            <p:strVal val="#ppt_x"/>
                                          </p:val>
                                        </p:tav>
                                        <p:tav tm="100000">
                                          <p:val>
                                            <p:strVal val="#ppt_x"/>
                                          </p:val>
                                        </p:tav>
                                      </p:tavLst>
                                    </p:anim>
                                    <p:anim calcmode="lin" valueType="num">
                                      <p:cBhvr>
                                        <p:cTn id="34" dur="750" fill="hold"/>
                                        <p:tgtEl>
                                          <p:spTgt spid="29"/>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fade">
                                      <p:cBhvr>
                                        <p:cTn id="37" dur="750"/>
                                        <p:tgtEl>
                                          <p:spTgt spid="30"/>
                                        </p:tgtEl>
                                      </p:cBhvr>
                                    </p:animEffect>
                                    <p:anim calcmode="lin" valueType="num">
                                      <p:cBhvr>
                                        <p:cTn id="38" dur="750" fill="hold"/>
                                        <p:tgtEl>
                                          <p:spTgt spid="30"/>
                                        </p:tgtEl>
                                        <p:attrNameLst>
                                          <p:attrName>ppt_x</p:attrName>
                                        </p:attrNameLst>
                                      </p:cBhvr>
                                      <p:tavLst>
                                        <p:tav tm="0">
                                          <p:val>
                                            <p:strVal val="#ppt_x"/>
                                          </p:val>
                                        </p:tav>
                                        <p:tav tm="100000">
                                          <p:val>
                                            <p:strVal val="#ppt_x"/>
                                          </p:val>
                                        </p:tav>
                                      </p:tavLst>
                                    </p:anim>
                                    <p:anim calcmode="lin" valueType="num">
                                      <p:cBhvr>
                                        <p:cTn id="39" dur="750" fill="hold"/>
                                        <p:tgtEl>
                                          <p:spTgt spid="3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750"/>
                                        <p:tgtEl>
                                          <p:spTgt spid="31"/>
                                        </p:tgtEl>
                                      </p:cBhvr>
                                    </p:animEffect>
                                    <p:anim calcmode="lin" valueType="num">
                                      <p:cBhvr>
                                        <p:cTn id="43" dur="750" fill="hold"/>
                                        <p:tgtEl>
                                          <p:spTgt spid="31"/>
                                        </p:tgtEl>
                                        <p:attrNameLst>
                                          <p:attrName>ppt_x</p:attrName>
                                        </p:attrNameLst>
                                      </p:cBhvr>
                                      <p:tavLst>
                                        <p:tav tm="0">
                                          <p:val>
                                            <p:strVal val="#ppt_x"/>
                                          </p:val>
                                        </p:tav>
                                        <p:tav tm="100000">
                                          <p:val>
                                            <p:strVal val="#ppt_x"/>
                                          </p:val>
                                        </p:tav>
                                      </p:tavLst>
                                    </p:anim>
                                    <p:anim calcmode="lin" valueType="num">
                                      <p:cBhvr>
                                        <p:cTn id="44" dur="750" fill="hold"/>
                                        <p:tgtEl>
                                          <p:spTgt spid="31"/>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fade">
                                      <p:cBhvr>
                                        <p:cTn id="47" dur="750"/>
                                        <p:tgtEl>
                                          <p:spTgt spid="32"/>
                                        </p:tgtEl>
                                      </p:cBhvr>
                                    </p:animEffect>
                                    <p:anim calcmode="lin" valueType="num">
                                      <p:cBhvr>
                                        <p:cTn id="48" dur="750" fill="hold"/>
                                        <p:tgtEl>
                                          <p:spTgt spid="32"/>
                                        </p:tgtEl>
                                        <p:attrNameLst>
                                          <p:attrName>ppt_x</p:attrName>
                                        </p:attrNameLst>
                                      </p:cBhvr>
                                      <p:tavLst>
                                        <p:tav tm="0">
                                          <p:val>
                                            <p:strVal val="#ppt_x"/>
                                          </p:val>
                                        </p:tav>
                                        <p:tav tm="100000">
                                          <p:val>
                                            <p:strVal val="#ppt_x"/>
                                          </p:val>
                                        </p:tav>
                                      </p:tavLst>
                                    </p:anim>
                                    <p:anim calcmode="lin" valueType="num">
                                      <p:cBhvr>
                                        <p:cTn id="49" dur="750" fill="hold"/>
                                        <p:tgtEl>
                                          <p:spTgt spid="3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750"/>
                                        <p:tgtEl>
                                          <p:spTgt spid="33"/>
                                        </p:tgtEl>
                                      </p:cBhvr>
                                    </p:animEffect>
                                    <p:anim calcmode="lin" valueType="num">
                                      <p:cBhvr>
                                        <p:cTn id="53" dur="750" fill="hold"/>
                                        <p:tgtEl>
                                          <p:spTgt spid="33"/>
                                        </p:tgtEl>
                                        <p:attrNameLst>
                                          <p:attrName>ppt_x</p:attrName>
                                        </p:attrNameLst>
                                      </p:cBhvr>
                                      <p:tavLst>
                                        <p:tav tm="0">
                                          <p:val>
                                            <p:strVal val="#ppt_x"/>
                                          </p:val>
                                        </p:tav>
                                        <p:tav tm="100000">
                                          <p:val>
                                            <p:strVal val="#ppt_x"/>
                                          </p:val>
                                        </p:tav>
                                      </p:tavLst>
                                    </p:anim>
                                    <p:anim calcmode="lin" valueType="num">
                                      <p:cBhvr>
                                        <p:cTn id="54" dur="750" fill="hold"/>
                                        <p:tgtEl>
                                          <p:spTgt spid="3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52"/>
                                        </p:tgtEl>
                                        <p:attrNameLst>
                                          <p:attrName>style.visibility</p:attrName>
                                        </p:attrNameLst>
                                      </p:cBhvr>
                                      <p:to>
                                        <p:strVal val="visible"/>
                                      </p:to>
                                    </p:set>
                                    <p:animEffect transition="in" filter="fade">
                                      <p:cBhvr>
                                        <p:cTn id="57" dur="750"/>
                                        <p:tgtEl>
                                          <p:spTgt spid="52"/>
                                        </p:tgtEl>
                                      </p:cBhvr>
                                    </p:animEffect>
                                    <p:anim calcmode="lin" valueType="num">
                                      <p:cBhvr>
                                        <p:cTn id="58" dur="750" fill="hold"/>
                                        <p:tgtEl>
                                          <p:spTgt spid="52"/>
                                        </p:tgtEl>
                                        <p:attrNameLst>
                                          <p:attrName>ppt_x</p:attrName>
                                        </p:attrNameLst>
                                      </p:cBhvr>
                                      <p:tavLst>
                                        <p:tav tm="0">
                                          <p:val>
                                            <p:strVal val="#ppt_x"/>
                                          </p:val>
                                        </p:tav>
                                        <p:tav tm="100000">
                                          <p:val>
                                            <p:strVal val="#ppt_x"/>
                                          </p:val>
                                        </p:tav>
                                      </p:tavLst>
                                    </p:anim>
                                    <p:anim calcmode="lin" valueType="num">
                                      <p:cBhvr>
                                        <p:cTn id="59" dur="750" fill="hold"/>
                                        <p:tgtEl>
                                          <p:spTgt spid="52"/>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750"/>
                                        <p:tgtEl>
                                          <p:spTgt spid="34"/>
                                        </p:tgtEl>
                                      </p:cBhvr>
                                    </p:animEffect>
                                    <p:anim calcmode="lin" valueType="num">
                                      <p:cBhvr>
                                        <p:cTn id="63" dur="750" fill="hold"/>
                                        <p:tgtEl>
                                          <p:spTgt spid="34"/>
                                        </p:tgtEl>
                                        <p:attrNameLst>
                                          <p:attrName>ppt_x</p:attrName>
                                        </p:attrNameLst>
                                      </p:cBhvr>
                                      <p:tavLst>
                                        <p:tav tm="0">
                                          <p:val>
                                            <p:strVal val="#ppt_x"/>
                                          </p:val>
                                        </p:tav>
                                        <p:tav tm="100000">
                                          <p:val>
                                            <p:strVal val="#ppt_x"/>
                                          </p:val>
                                        </p:tav>
                                      </p:tavLst>
                                    </p:anim>
                                    <p:anim calcmode="lin" valueType="num">
                                      <p:cBhvr>
                                        <p:cTn id="64" dur="750" fill="hold"/>
                                        <p:tgtEl>
                                          <p:spTgt spid="34"/>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35"/>
                                        </p:tgtEl>
                                        <p:attrNameLst>
                                          <p:attrName>style.visibility</p:attrName>
                                        </p:attrNameLst>
                                      </p:cBhvr>
                                      <p:to>
                                        <p:strVal val="visible"/>
                                      </p:to>
                                    </p:set>
                                    <p:animEffect transition="in" filter="fade">
                                      <p:cBhvr>
                                        <p:cTn id="67" dur="750"/>
                                        <p:tgtEl>
                                          <p:spTgt spid="35"/>
                                        </p:tgtEl>
                                      </p:cBhvr>
                                    </p:animEffect>
                                    <p:anim calcmode="lin" valueType="num">
                                      <p:cBhvr>
                                        <p:cTn id="68" dur="750" fill="hold"/>
                                        <p:tgtEl>
                                          <p:spTgt spid="35"/>
                                        </p:tgtEl>
                                        <p:attrNameLst>
                                          <p:attrName>ppt_x</p:attrName>
                                        </p:attrNameLst>
                                      </p:cBhvr>
                                      <p:tavLst>
                                        <p:tav tm="0">
                                          <p:val>
                                            <p:strVal val="#ppt_x"/>
                                          </p:val>
                                        </p:tav>
                                        <p:tav tm="100000">
                                          <p:val>
                                            <p:strVal val="#ppt_x"/>
                                          </p:val>
                                        </p:tav>
                                      </p:tavLst>
                                    </p:anim>
                                    <p:anim calcmode="lin" valueType="num">
                                      <p:cBhvr>
                                        <p:cTn id="69" dur="750" fill="hold"/>
                                        <p:tgtEl>
                                          <p:spTgt spid="35"/>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45"/>
                                        </p:tgtEl>
                                        <p:attrNameLst>
                                          <p:attrName>style.visibility</p:attrName>
                                        </p:attrNameLst>
                                      </p:cBhvr>
                                      <p:to>
                                        <p:strVal val="visible"/>
                                      </p:to>
                                    </p:set>
                                    <p:animEffect transition="in" filter="fade">
                                      <p:cBhvr>
                                        <p:cTn id="72" dur="750"/>
                                        <p:tgtEl>
                                          <p:spTgt spid="45"/>
                                        </p:tgtEl>
                                      </p:cBhvr>
                                    </p:animEffect>
                                    <p:anim calcmode="lin" valueType="num">
                                      <p:cBhvr>
                                        <p:cTn id="73" dur="750" fill="hold"/>
                                        <p:tgtEl>
                                          <p:spTgt spid="45"/>
                                        </p:tgtEl>
                                        <p:attrNameLst>
                                          <p:attrName>ppt_x</p:attrName>
                                        </p:attrNameLst>
                                      </p:cBhvr>
                                      <p:tavLst>
                                        <p:tav tm="0">
                                          <p:val>
                                            <p:strVal val="#ppt_x"/>
                                          </p:val>
                                        </p:tav>
                                        <p:tav tm="100000">
                                          <p:val>
                                            <p:strVal val="#ppt_x"/>
                                          </p:val>
                                        </p:tav>
                                      </p:tavLst>
                                    </p:anim>
                                    <p:anim calcmode="lin" valueType="num">
                                      <p:cBhvr>
                                        <p:cTn id="74" dur="750" fill="hold"/>
                                        <p:tgtEl>
                                          <p:spTgt spid="45"/>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36"/>
                                        </p:tgtEl>
                                        <p:attrNameLst>
                                          <p:attrName>style.visibility</p:attrName>
                                        </p:attrNameLst>
                                      </p:cBhvr>
                                      <p:to>
                                        <p:strVal val="visible"/>
                                      </p:to>
                                    </p:set>
                                    <p:animEffect transition="in" filter="fade">
                                      <p:cBhvr>
                                        <p:cTn id="77" dur="750"/>
                                        <p:tgtEl>
                                          <p:spTgt spid="36"/>
                                        </p:tgtEl>
                                      </p:cBhvr>
                                    </p:animEffect>
                                    <p:anim calcmode="lin" valueType="num">
                                      <p:cBhvr>
                                        <p:cTn id="78" dur="750" fill="hold"/>
                                        <p:tgtEl>
                                          <p:spTgt spid="36"/>
                                        </p:tgtEl>
                                        <p:attrNameLst>
                                          <p:attrName>ppt_x</p:attrName>
                                        </p:attrNameLst>
                                      </p:cBhvr>
                                      <p:tavLst>
                                        <p:tav tm="0">
                                          <p:val>
                                            <p:strVal val="#ppt_x"/>
                                          </p:val>
                                        </p:tav>
                                        <p:tav tm="100000">
                                          <p:val>
                                            <p:strVal val="#ppt_x"/>
                                          </p:val>
                                        </p:tav>
                                      </p:tavLst>
                                    </p:anim>
                                    <p:anim calcmode="lin" valueType="num">
                                      <p:cBhvr>
                                        <p:cTn id="79" dur="750" fill="hold"/>
                                        <p:tgtEl>
                                          <p:spTgt spid="36"/>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37"/>
                                        </p:tgtEl>
                                        <p:attrNameLst>
                                          <p:attrName>style.visibility</p:attrName>
                                        </p:attrNameLst>
                                      </p:cBhvr>
                                      <p:to>
                                        <p:strVal val="visible"/>
                                      </p:to>
                                    </p:set>
                                    <p:animEffect transition="in" filter="fade">
                                      <p:cBhvr>
                                        <p:cTn id="82" dur="750"/>
                                        <p:tgtEl>
                                          <p:spTgt spid="37"/>
                                        </p:tgtEl>
                                      </p:cBhvr>
                                    </p:animEffect>
                                    <p:anim calcmode="lin" valueType="num">
                                      <p:cBhvr>
                                        <p:cTn id="83" dur="750" fill="hold"/>
                                        <p:tgtEl>
                                          <p:spTgt spid="37"/>
                                        </p:tgtEl>
                                        <p:attrNameLst>
                                          <p:attrName>ppt_x</p:attrName>
                                        </p:attrNameLst>
                                      </p:cBhvr>
                                      <p:tavLst>
                                        <p:tav tm="0">
                                          <p:val>
                                            <p:strVal val="#ppt_x"/>
                                          </p:val>
                                        </p:tav>
                                        <p:tav tm="100000">
                                          <p:val>
                                            <p:strVal val="#ppt_x"/>
                                          </p:val>
                                        </p:tav>
                                      </p:tavLst>
                                    </p:anim>
                                    <p:anim calcmode="lin" valueType="num">
                                      <p:cBhvr>
                                        <p:cTn id="84" dur="750" fill="hold"/>
                                        <p:tgtEl>
                                          <p:spTgt spid="37"/>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750"/>
                                        <p:tgtEl>
                                          <p:spTgt spid="48"/>
                                        </p:tgtEl>
                                      </p:cBhvr>
                                    </p:animEffect>
                                    <p:anim calcmode="lin" valueType="num">
                                      <p:cBhvr>
                                        <p:cTn id="88" dur="750" fill="hold"/>
                                        <p:tgtEl>
                                          <p:spTgt spid="48"/>
                                        </p:tgtEl>
                                        <p:attrNameLst>
                                          <p:attrName>ppt_x</p:attrName>
                                        </p:attrNameLst>
                                      </p:cBhvr>
                                      <p:tavLst>
                                        <p:tav tm="0">
                                          <p:val>
                                            <p:strVal val="#ppt_x"/>
                                          </p:val>
                                        </p:tav>
                                        <p:tav tm="100000">
                                          <p:val>
                                            <p:strVal val="#ppt_x"/>
                                          </p:val>
                                        </p:tav>
                                      </p:tavLst>
                                    </p:anim>
                                    <p:anim calcmode="lin" valueType="num">
                                      <p:cBhvr>
                                        <p:cTn id="89" dur="750" fill="hold"/>
                                        <p:tgtEl>
                                          <p:spTgt spid="48"/>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49"/>
                                        </p:tgtEl>
                                        <p:attrNameLst>
                                          <p:attrName>style.visibility</p:attrName>
                                        </p:attrNameLst>
                                      </p:cBhvr>
                                      <p:to>
                                        <p:strVal val="visible"/>
                                      </p:to>
                                    </p:set>
                                    <p:animEffect transition="in" filter="fade">
                                      <p:cBhvr>
                                        <p:cTn id="92" dur="750"/>
                                        <p:tgtEl>
                                          <p:spTgt spid="49"/>
                                        </p:tgtEl>
                                      </p:cBhvr>
                                    </p:animEffect>
                                    <p:anim calcmode="lin" valueType="num">
                                      <p:cBhvr>
                                        <p:cTn id="93" dur="750" fill="hold"/>
                                        <p:tgtEl>
                                          <p:spTgt spid="49"/>
                                        </p:tgtEl>
                                        <p:attrNameLst>
                                          <p:attrName>ppt_x</p:attrName>
                                        </p:attrNameLst>
                                      </p:cBhvr>
                                      <p:tavLst>
                                        <p:tav tm="0">
                                          <p:val>
                                            <p:strVal val="#ppt_x"/>
                                          </p:val>
                                        </p:tav>
                                        <p:tav tm="100000">
                                          <p:val>
                                            <p:strVal val="#ppt_x"/>
                                          </p:val>
                                        </p:tav>
                                      </p:tavLst>
                                    </p:anim>
                                    <p:anim calcmode="lin" valueType="num">
                                      <p:cBhvr>
                                        <p:cTn id="94" dur="750" fill="hold"/>
                                        <p:tgtEl>
                                          <p:spTgt spid="49"/>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50"/>
                                        </p:tgtEl>
                                        <p:attrNameLst>
                                          <p:attrName>style.visibility</p:attrName>
                                        </p:attrNameLst>
                                      </p:cBhvr>
                                      <p:to>
                                        <p:strVal val="visible"/>
                                      </p:to>
                                    </p:set>
                                    <p:animEffect transition="in" filter="fade">
                                      <p:cBhvr>
                                        <p:cTn id="97" dur="750"/>
                                        <p:tgtEl>
                                          <p:spTgt spid="50"/>
                                        </p:tgtEl>
                                      </p:cBhvr>
                                    </p:animEffect>
                                    <p:anim calcmode="lin" valueType="num">
                                      <p:cBhvr>
                                        <p:cTn id="98" dur="750" fill="hold"/>
                                        <p:tgtEl>
                                          <p:spTgt spid="50"/>
                                        </p:tgtEl>
                                        <p:attrNameLst>
                                          <p:attrName>ppt_x</p:attrName>
                                        </p:attrNameLst>
                                      </p:cBhvr>
                                      <p:tavLst>
                                        <p:tav tm="0">
                                          <p:val>
                                            <p:strVal val="#ppt_x"/>
                                          </p:val>
                                        </p:tav>
                                        <p:tav tm="100000">
                                          <p:val>
                                            <p:strVal val="#ppt_x"/>
                                          </p:val>
                                        </p:tav>
                                      </p:tavLst>
                                    </p:anim>
                                    <p:anim calcmode="lin" valueType="num">
                                      <p:cBhvr>
                                        <p:cTn id="99" dur="750" fill="hold"/>
                                        <p:tgtEl>
                                          <p:spTgt spid="50"/>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46"/>
                                        </p:tgtEl>
                                        <p:attrNameLst>
                                          <p:attrName>style.visibility</p:attrName>
                                        </p:attrNameLst>
                                      </p:cBhvr>
                                      <p:to>
                                        <p:strVal val="visible"/>
                                      </p:to>
                                    </p:set>
                                    <p:animEffect transition="in" filter="fade">
                                      <p:cBhvr>
                                        <p:cTn id="102" dur="750"/>
                                        <p:tgtEl>
                                          <p:spTgt spid="46"/>
                                        </p:tgtEl>
                                      </p:cBhvr>
                                    </p:animEffect>
                                    <p:anim calcmode="lin" valueType="num">
                                      <p:cBhvr>
                                        <p:cTn id="103" dur="750" fill="hold"/>
                                        <p:tgtEl>
                                          <p:spTgt spid="46"/>
                                        </p:tgtEl>
                                        <p:attrNameLst>
                                          <p:attrName>ppt_x</p:attrName>
                                        </p:attrNameLst>
                                      </p:cBhvr>
                                      <p:tavLst>
                                        <p:tav tm="0">
                                          <p:val>
                                            <p:strVal val="#ppt_x"/>
                                          </p:val>
                                        </p:tav>
                                        <p:tav tm="100000">
                                          <p:val>
                                            <p:strVal val="#ppt_x"/>
                                          </p:val>
                                        </p:tav>
                                      </p:tavLst>
                                    </p:anim>
                                    <p:anim calcmode="lin" valueType="num">
                                      <p:cBhvr>
                                        <p:cTn id="104" dur="750" fill="hold"/>
                                        <p:tgtEl>
                                          <p:spTgt spid="46"/>
                                        </p:tgtEl>
                                        <p:attrNameLst>
                                          <p:attrName>ppt_y</p:attrName>
                                        </p:attrNameLst>
                                      </p:cBhvr>
                                      <p:tavLst>
                                        <p:tav tm="0">
                                          <p:val>
                                            <p:strVal val="#ppt_y+.1"/>
                                          </p:val>
                                        </p:tav>
                                        <p:tav tm="100000">
                                          <p:val>
                                            <p:strVal val="#ppt_y"/>
                                          </p:val>
                                        </p:tav>
                                      </p:tavLst>
                                    </p:anim>
                                  </p:childTnLst>
                                </p:cTn>
                              </p:par>
                              <p:par>
                                <p:cTn id="105" presetID="42" presetClass="entr" presetSubtype="0" fill="hold" nodeType="withEffect">
                                  <p:stCondLst>
                                    <p:cond delay="0"/>
                                  </p:stCondLst>
                                  <p:childTnLst>
                                    <p:set>
                                      <p:cBhvr>
                                        <p:cTn id="106" dur="1" fill="hold">
                                          <p:stCondLst>
                                            <p:cond delay="0"/>
                                          </p:stCondLst>
                                        </p:cTn>
                                        <p:tgtEl>
                                          <p:spTgt spid="38"/>
                                        </p:tgtEl>
                                        <p:attrNameLst>
                                          <p:attrName>style.visibility</p:attrName>
                                        </p:attrNameLst>
                                      </p:cBhvr>
                                      <p:to>
                                        <p:strVal val="visible"/>
                                      </p:to>
                                    </p:set>
                                    <p:animEffect transition="in" filter="fade">
                                      <p:cBhvr>
                                        <p:cTn id="107" dur="750"/>
                                        <p:tgtEl>
                                          <p:spTgt spid="38"/>
                                        </p:tgtEl>
                                      </p:cBhvr>
                                    </p:animEffect>
                                    <p:anim calcmode="lin" valueType="num">
                                      <p:cBhvr>
                                        <p:cTn id="108" dur="750" fill="hold"/>
                                        <p:tgtEl>
                                          <p:spTgt spid="38"/>
                                        </p:tgtEl>
                                        <p:attrNameLst>
                                          <p:attrName>ppt_x</p:attrName>
                                        </p:attrNameLst>
                                      </p:cBhvr>
                                      <p:tavLst>
                                        <p:tav tm="0">
                                          <p:val>
                                            <p:strVal val="#ppt_x"/>
                                          </p:val>
                                        </p:tav>
                                        <p:tav tm="100000">
                                          <p:val>
                                            <p:strVal val="#ppt_x"/>
                                          </p:val>
                                        </p:tav>
                                      </p:tavLst>
                                    </p:anim>
                                    <p:anim calcmode="lin" valueType="num">
                                      <p:cBhvr>
                                        <p:cTn id="109" dur="750" fill="hold"/>
                                        <p:tgtEl>
                                          <p:spTgt spid="38"/>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39"/>
                                        </p:tgtEl>
                                        <p:attrNameLst>
                                          <p:attrName>style.visibility</p:attrName>
                                        </p:attrNameLst>
                                      </p:cBhvr>
                                      <p:to>
                                        <p:strVal val="visible"/>
                                      </p:to>
                                    </p:set>
                                    <p:animEffect transition="in" filter="fade">
                                      <p:cBhvr>
                                        <p:cTn id="112" dur="750"/>
                                        <p:tgtEl>
                                          <p:spTgt spid="39"/>
                                        </p:tgtEl>
                                      </p:cBhvr>
                                    </p:animEffect>
                                    <p:anim calcmode="lin" valueType="num">
                                      <p:cBhvr>
                                        <p:cTn id="113" dur="750" fill="hold"/>
                                        <p:tgtEl>
                                          <p:spTgt spid="39"/>
                                        </p:tgtEl>
                                        <p:attrNameLst>
                                          <p:attrName>ppt_x</p:attrName>
                                        </p:attrNameLst>
                                      </p:cBhvr>
                                      <p:tavLst>
                                        <p:tav tm="0">
                                          <p:val>
                                            <p:strVal val="#ppt_x"/>
                                          </p:val>
                                        </p:tav>
                                        <p:tav tm="100000">
                                          <p:val>
                                            <p:strVal val="#ppt_x"/>
                                          </p:val>
                                        </p:tav>
                                      </p:tavLst>
                                    </p:anim>
                                    <p:anim calcmode="lin" valueType="num">
                                      <p:cBhvr>
                                        <p:cTn id="114" dur="750" fill="hold"/>
                                        <p:tgtEl>
                                          <p:spTgt spid="39"/>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40"/>
                                        </p:tgtEl>
                                        <p:attrNameLst>
                                          <p:attrName>style.visibility</p:attrName>
                                        </p:attrNameLst>
                                      </p:cBhvr>
                                      <p:to>
                                        <p:strVal val="visible"/>
                                      </p:to>
                                    </p:set>
                                    <p:animEffect transition="in" filter="fade">
                                      <p:cBhvr>
                                        <p:cTn id="117" dur="750"/>
                                        <p:tgtEl>
                                          <p:spTgt spid="40"/>
                                        </p:tgtEl>
                                      </p:cBhvr>
                                    </p:animEffect>
                                    <p:anim calcmode="lin" valueType="num">
                                      <p:cBhvr>
                                        <p:cTn id="118" dur="750" fill="hold"/>
                                        <p:tgtEl>
                                          <p:spTgt spid="40"/>
                                        </p:tgtEl>
                                        <p:attrNameLst>
                                          <p:attrName>ppt_x</p:attrName>
                                        </p:attrNameLst>
                                      </p:cBhvr>
                                      <p:tavLst>
                                        <p:tav tm="0">
                                          <p:val>
                                            <p:strVal val="#ppt_x"/>
                                          </p:val>
                                        </p:tav>
                                        <p:tav tm="100000">
                                          <p:val>
                                            <p:strVal val="#ppt_x"/>
                                          </p:val>
                                        </p:tav>
                                      </p:tavLst>
                                    </p:anim>
                                    <p:anim calcmode="lin" valueType="num">
                                      <p:cBhvr>
                                        <p:cTn id="119" dur="750" fill="hold"/>
                                        <p:tgtEl>
                                          <p:spTgt spid="40"/>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53"/>
                                        </p:tgtEl>
                                        <p:attrNameLst>
                                          <p:attrName>style.visibility</p:attrName>
                                        </p:attrNameLst>
                                      </p:cBhvr>
                                      <p:to>
                                        <p:strVal val="visible"/>
                                      </p:to>
                                    </p:set>
                                    <p:animEffect transition="in" filter="fade">
                                      <p:cBhvr>
                                        <p:cTn id="122" dur="750"/>
                                        <p:tgtEl>
                                          <p:spTgt spid="53"/>
                                        </p:tgtEl>
                                      </p:cBhvr>
                                    </p:animEffect>
                                    <p:anim calcmode="lin" valueType="num">
                                      <p:cBhvr>
                                        <p:cTn id="123" dur="750" fill="hold"/>
                                        <p:tgtEl>
                                          <p:spTgt spid="53"/>
                                        </p:tgtEl>
                                        <p:attrNameLst>
                                          <p:attrName>ppt_x</p:attrName>
                                        </p:attrNameLst>
                                      </p:cBhvr>
                                      <p:tavLst>
                                        <p:tav tm="0">
                                          <p:val>
                                            <p:strVal val="#ppt_x"/>
                                          </p:val>
                                        </p:tav>
                                        <p:tav tm="100000">
                                          <p:val>
                                            <p:strVal val="#ppt_x"/>
                                          </p:val>
                                        </p:tav>
                                      </p:tavLst>
                                    </p:anim>
                                    <p:anim calcmode="lin" valueType="num">
                                      <p:cBhvr>
                                        <p:cTn id="124" dur="750" fill="hold"/>
                                        <p:tgtEl>
                                          <p:spTgt spid="53"/>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41"/>
                                        </p:tgtEl>
                                        <p:attrNameLst>
                                          <p:attrName>style.visibility</p:attrName>
                                        </p:attrNameLst>
                                      </p:cBhvr>
                                      <p:to>
                                        <p:strVal val="visible"/>
                                      </p:to>
                                    </p:set>
                                    <p:animEffect transition="in" filter="fade">
                                      <p:cBhvr>
                                        <p:cTn id="127" dur="750"/>
                                        <p:tgtEl>
                                          <p:spTgt spid="41"/>
                                        </p:tgtEl>
                                      </p:cBhvr>
                                    </p:animEffect>
                                    <p:anim calcmode="lin" valueType="num">
                                      <p:cBhvr>
                                        <p:cTn id="128" dur="750" fill="hold"/>
                                        <p:tgtEl>
                                          <p:spTgt spid="41"/>
                                        </p:tgtEl>
                                        <p:attrNameLst>
                                          <p:attrName>ppt_x</p:attrName>
                                        </p:attrNameLst>
                                      </p:cBhvr>
                                      <p:tavLst>
                                        <p:tav tm="0">
                                          <p:val>
                                            <p:strVal val="#ppt_x"/>
                                          </p:val>
                                        </p:tav>
                                        <p:tav tm="100000">
                                          <p:val>
                                            <p:strVal val="#ppt_x"/>
                                          </p:val>
                                        </p:tav>
                                      </p:tavLst>
                                    </p:anim>
                                    <p:anim calcmode="lin" valueType="num">
                                      <p:cBhvr>
                                        <p:cTn id="129" dur="750" fill="hold"/>
                                        <p:tgtEl>
                                          <p:spTgt spid="41"/>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47"/>
                                        </p:tgtEl>
                                        <p:attrNameLst>
                                          <p:attrName>style.visibility</p:attrName>
                                        </p:attrNameLst>
                                      </p:cBhvr>
                                      <p:to>
                                        <p:strVal val="visible"/>
                                      </p:to>
                                    </p:set>
                                    <p:animEffect transition="in" filter="fade">
                                      <p:cBhvr>
                                        <p:cTn id="132" dur="750"/>
                                        <p:tgtEl>
                                          <p:spTgt spid="47"/>
                                        </p:tgtEl>
                                      </p:cBhvr>
                                    </p:animEffect>
                                    <p:anim calcmode="lin" valueType="num">
                                      <p:cBhvr>
                                        <p:cTn id="133" dur="750" fill="hold"/>
                                        <p:tgtEl>
                                          <p:spTgt spid="47"/>
                                        </p:tgtEl>
                                        <p:attrNameLst>
                                          <p:attrName>ppt_x</p:attrName>
                                        </p:attrNameLst>
                                      </p:cBhvr>
                                      <p:tavLst>
                                        <p:tav tm="0">
                                          <p:val>
                                            <p:strVal val="#ppt_x"/>
                                          </p:val>
                                        </p:tav>
                                        <p:tav tm="100000">
                                          <p:val>
                                            <p:strVal val="#ppt_x"/>
                                          </p:val>
                                        </p:tav>
                                      </p:tavLst>
                                    </p:anim>
                                    <p:anim calcmode="lin" valueType="num">
                                      <p:cBhvr>
                                        <p:cTn id="134" dur="75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p:bldP spid="33" grpId="0"/>
      <p:bldP spid="35" grpId="0"/>
      <p:bldP spid="36" grpId="0"/>
      <p:bldP spid="40" grpId="0" animBg="1"/>
      <p:bldP spid="41" grpId="0" animBg="1"/>
      <p:bldP spid="45" grpId="0" animBg="1"/>
      <p:bldP spid="46" grpId="0"/>
      <p:bldP spid="47" grpId="0"/>
      <p:bldP spid="48" grpId="0" animBg="1"/>
      <p:bldP spid="49" grpId="0"/>
      <p:bldP spid="52" grpId="0"/>
      <p:bldP spid="5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pPr marL="0" indent="0">
              <a:buNone/>
            </a:pPr>
            <a:r>
              <a:rPr lang="zh-CN" altLang="en-US" b="1" dirty="0" smtClean="0"/>
              <a:t>现有思路</a:t>
            </a:r>
            <a:endParaRPr lang="zh-CN" altLang="en-US" b="1" dirty="0"/>
          </a:p>
        </p:txBody>
      </p:sp>
      <p:sp>
        <p:nvSpPr>
          <p:cNvPr id="4" name="文本占位符 3"/>
          <p:cNvSpPr>
            <a:spLocks noGrp="1"/>
          </p:cNvSpPr>
          <p:nvPr>
            <p:ph type="body" sz="quarter" idx="12"/>
          </p:nvPr>
        </p:nvSpPr>
        <p:spPr>
          <a:xfrm>
            <a:off x="839416" y="1989138"/>
            <a:ext cx="10657259" cy="4319587"/>
          </a:xfrm>
        </p:spPr>
        <p:txBody>
          <a:bodyPr/>
          <a:lstStyle/>
          <a:p>
            <a:pPr marL="0" indent="0">
              <a:buNone/>
            </a:pPr>
            <a:r>
              <a:rPr lang="en-US" altLang="zh-CN" dirty="0" smtClean="0"/>
              <a:t>     </a:t>
            </a:r>
            <a:r>
              <a:rPr lang="zh-CN" altLang="zh-CN" dirty="0" smtClean="0"/>
              <a:t>当今</a:t>
            </a:r>
            <a:r>
              <a:rPr lang="zh-CN" altLang="zh-CN" dirty="0"/>
              <a:t>，主流的移动应用测试</a:t>
            </a:r>
            <a:r>
              <a:rPr lang="zh-CN" altLang="zh-CN" dirty="0" smtClean="0"/>
              <a:t>方法主要</a:t>
            </a:r>
            <a:r>
              <a:rPr lang="zh-CN" altLang="zh-CN" dirty="0"/>
              <a:t>分为</a:t>
            </a:r>
            <a:r>
              <a:rPr lang="zh-CN" altLang="zh-CN" dirty="0" smtClean="0"/>
              <a:t>：</a:t>
            </a:r>
            <a:endParaRPr lang="en-US" altLang="zh-CN" dirty="0" smtClean="0"/>
          </a:p>
          <a:p>
            <a:pPr marL="0" indent="0">
              <a:buNone/>
            </a:pPr>
            <a:endParaRPr lang="en-US" altLang="zh-CN" dirty="0" smtClean="0"/>
          </a:p>
          <a:p>
            <a:pPr marL="0" indent="0">
              <a:buNone/>
            </a:pPr>
            <a:r>
              <a:rPr lang="en-US" altLang="zh-CN" dirty="0"/>
              <a:t> </a:t>
            </a:r>
            <a:r>
              <a:rPr lang="en-US" altLang="zh-CN" dirty="0" smtClean="0"/>
              <a:t>   </a:t>
            </a:r>
            <a:r>
              <a:rPr lang="zh-CN" altLang="zh-CN" dirty="0" smtClean="0"/>
              <a:t>一</a:t>
            </a:r>
            <a:r>
              <a:rPr lang="zh-CN" altLang="zh-CN" dirty="0"/>
              <a:t>，随机探索策略，即随机生成测试输入</a:t>
            </a:r>
            <a:r>
              <a:rPr lang="zh-CN" altLang="zh-CN" dirty="0" smtClean="0"/>
              <a:t>序列，</a:t>
            </a:r>
            <a:r>
              <a:rPr lang="zh-CN" altLang="zh-CN" dirty="0"/>
              <a:t>主要代表是</a:t>
            </a:r>
            <a:r>
              <a:rPr lang="en-US" altLang="zh-CN" dirty="0" smtClean="0"/>
              <a:t>Monkey</a:t>
            </a:r>
            <a:r>
              <a:rPr lang="zh-CN" altLang="zh-CN" dirty="0" smtClean="0"/>
              <a:t>和</a:t>
            </a:r>
            <a:r>
              <a:rPr lang="en-US" altLang="zh-CN" dirty="0" err="1" smtClean="0"/>
              <a:t>Dynodroid</a:t>
            </a:r>
            <a:r>
              <a:rPr lang="zh-CN" altLang="zh-CN" dirty="0"/>
              <a:t>，缺点是</a:t>
            </a:r>
            <a:r>
              <a:rPr lang="zh-CN" altLang="zh-CN" dirty="0" smtClean="0"/>
              <a:t>效率</a:t>
            </a:r>
            <a:r>
              <a:rPr lang="zh-CN" altLang="en-US" dirty="0" smtClean="0"/>
              <a:t>比较低</a:t>
            </a:r>
            <a:r>
              <a:rPr lang="zh-CN" altLang="zh-CN" dirty="0" smtClean="0"/>
              <a:t>；</a:t>
            </a:r>
            <a:endParaRPr lang="en-US" altLang="zh-CN" dirty="0" smtClean="0"/>
          </a:p>
          <a:p>
            <a:pPr marL="0" indent="0">
              <a:buNone/>
            </a:pPr>
            <a:endParaRPr lang="en-US" altLang="zh-CN" dirty="0" smtClean="0"/>
          </a:p>
          <a:p>
            <a:pPr marL="0" indent="0">
              <a:buNone/>
            </a:pPr>
            <a:r>
              <a:rPr lang="en-US" altLang="zh-CN" dirty="0"/>
              <a:t> </a:t>
            </a:r>
            <a:r>
              <a:rPr lang="en-US" altLang="zh-CN" dirty="0" smtClean="0"/>
              <a:t>   </a:t>
            </a:r>
            <a:r>
              <a:rPr lang="zh-CN" altLang="zh-CN" dirty="0" smtClean="0"/>
              <a:t>二</a:t>
            </a:r>
            <a:r>
              <a:rPr lang="zh-CN" altLang="zh-CN" dirty="0"/>
              <a:t>，系统探索</a:t>
            </a:r>
            <a:r>
              <a:rPr lang="zh-CN" altLang="zh-CN" dirty="0" smtClean="0"/>
              <a:t>策略</a:t>
            </a:r>
            <a:r>
              <a:rPr lang="zh-CN" altLang="en-US" dirty="0" smtClean="0"/>
              <a:t>，</a:t>
            </a:r>
            <a:r>
              <a:rPr lang="zh-CN" altLang="zh-CN" dirty="0" smtClean="0"/>
              <a:t>由于</a:t>
            </a:r>
            <a:r>
              <a:rPr lang="zh-CN" altLang="zh-CN" dirty="0"/>
              <a:t>某些应用只在特定输入下出错，因此常常需要复杂的组合方法诸如符号执行或者进化算法进行测试，主要代表有</a:t>
            </a:r>
            <a:r>
              <a:rPr lang="en-US" altLang="zh-CN" dirty="0" err="1" smtClean="0"/>
              <a:t>ACTEve</a:t>
            </a:r>
            <a:r>
              <a:rPr lang="zh-CN" altLang="zh-CN" dirty="0" smtClean="0"/>
              <a:t>，</a:t>
            </a:r>
            <a:r>
              <a:rPr lang="en-US" altLang="zh-CN" dirty="0" err="1" smtClean="0"/>
              <a:t>EvoDroid</a:t>
            </a:r>
            <a:r>
              <a:rPr lang="zh-CN" altLang="zh-CN" dirty="0" smtClean="0"/>
              <a:t>等；</a:t>
            </a:r>
            <a:endParaRPr lang="en-US" altLang="zh-CN" dirty="0" smtClean="0"/>
          </a:p>
          <a:p>
            <a:pPr marL="0" indent="0">
              <a:buNone/>
            </a:pPr>
            <a:endParaRPr lang="en-US" altLang="zh-CN" dirty="0" smtClean="0"/>
          </a:p>
          <a:p>
            <a:pPr marL="0" indent="0">
              <a:buNone/>
            </a:pPr>
            <a:r>
              <a:rPr lang="en-US" altLang="zh-CN" dirty="0"/>
              <a:t> </a:t>
            </a:r>
            <a:r>
              <a:rPr lang="en-US" altLang="zh-CN" dirty="0" smtClean="0"/>
              <a:t>   </a:t>
            </a:r>
            <a:r>
              <a:rPr lang="zh-CN" altLang="zh-CN" dirty="0" smtClean="0"/>
              <a:t>三</a:t>
            </a:r>
            <a:r>
              <a:rPr lang="zh-CN" altLang="zh-CN" dirty="0"/>
              <a:t>，模型驱动策略，即通过先建立待测应用</a:t>
            </a:r>
            <a:r>
              <a:rPr lang="en-US" altLang="zh-CN" dirty="0"/>
              <a:t>GUI</a:t>
            </a:r>
            <a:r>
              <a:rPr lang="zh-CN" altLang="zh-CN" dirty="0"/>
              <a:t>模型（常见模型有限状态机模型</a:t>
            </a:r>
            <a:r>
              <a:rPr lang="en-US" altLang="zh-CN" dirty="0"/>
              <a:t>FSM</a:t>
            </a:r>
            <a:r>
              <a:rPr lang="zh-CN" altLang="zh-CN" dirty="0"/>
              <a:t>），然后依据模型按照一定策略遍历，最终系统地测试被测应用的所有状态，主要代表由</a:t>
            </a:r>
            <a:r>
              <a:rPr lang="en-US" altLang="zh-CN" dirty="0" err="1" smtClean="0"/>
              <a:t>GUIRipper</a:t>
            </a:r>
            <a:r>
              <a:rPr lang="zh-CN" altLang="zh-CN" dirty="0" smtClean="0"/>
              <a:t>，</a:t>
            </a:r>
            <a:r>
              <a:rPr lang="en-US" altLang="zh-CN" dirty="0" smtClean="0"/>
              <a:t>A</a:t>
            </a:r>
            <a:r>
              <a:rPr lang="en-US" altLang="zh-CN" baseline="30000" dirty="0" smtClean="0"/>
              <a:t>3</a:t>
            </a:r>
            <a:r>
              <a:rPr lang="en-US" altLang="zh-CN" dirty="0" smtClean="0"/>
              <a:t>E</a:t>
            </a:r>
            <a:r>
              <a:rPr lang="zh-CN" altLang="zh-CN" dirty="0" smtClean="0"/>
              <a:t>，</a:t>
            </a:r>
            <a:r>
              <a:rPr lang="en-US" altLang="zh-CN" dirty="0" smtClean="0"/>
              <a:t>PUMA</a:t>
            </a:r>
            <a:r>
              <a:rPr lang="zh-CN" altLang="zh-CN" dirty="0" smtClean="0"/>
              <a:t>等</a:t>
            </a:r>
            <a:r>
              <a:rPr lang="zh-CN" altLang="zh-CN" dirty="0"/>
              <a:t>。</a:t>
            </a:r>
          </a:p>
          <a:p>
            <a:pPr marL="0" indent="0">
              <a:buNone/>
            </a:pPr>
            <a:endParaRPr lang="zh-CN" altLang="en-US" dirty="0"/>
          </a:p>
        </p:txBody>
      </p:sp>
    </p:spTree>
    <p:extLst>
      <p:ext uri="{BB962C8B-B14F-4D97-AF65-F5344CB8AC3E}">
        <p14:creationId xmlns:p14="http://schemas.microsoft.com/office/powerpoint/2010/main" val="19619586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50862" y="981075"/>
            <a:ext cx="4897065" cy="647700"/>
          </a:xfrm>
        </p:spPr>
        <p:txBody>
          <a:bodyPr/>
          <a:lstStyle/>
          <a:p>
            <a:pPr marL="0" indent="0">
              <a:buNone/>
            </a:pPr>
            <a:r>
              <a:rPr lang="zh-CN" altLang="en-US" b="1" dirty="0" smtClean="0"/>
              <a:t>基于模型的移动应自动化测试</a:t>
            </a:r>
            <a:endParaRPr lang="zh-CN" altLang="en-US" b="1" dirty="0"/>
          </a:p>
        </p:txBody>
      </p:sp>
      <p:sp>
        <p:nvSpPr>
          <p:cNvPr id="4" name="文本占位符 3"/>
          <p:cNvSpPr>
            <a:spLocks noGrp="1"/>
          </p:cNvSpPr>
          <p:nvPr>
            <p:ph type="body" sz="quarter" idx="12"/>
          </p:nvPr>
        </p:nvSpPr>
        <p:spPr>
          <a:xfrm>
            <a:off x="550863" y="1989138"/>
            <a:ext cx="10945812" cy="4319587"/>
          </a:xfrm>
        </p:spPr>
        <p:txBody>
          <a:bodyPr/>
          <a:lstStyle/>
          <a:p>
            <a:pPr marL="0" indent="0">
              <a:buNone/>
            </a:pPr>
            <a:r>
              <a:rPr lang="en-US" altLang="zh-CN" dirty="0"/>
              <a:t> </a:t>
            </a:r>
            <a:r>
              <a:rPr lang="en-US" altLang="zh-CN" dirty="0" smtClean="0"/>
              <a:t>   </a:t>
            </a:r>
            <a:r>
              <a:rPr lang="zh-CN" altLang="zh-CN" dirty="0" smtClean="0"/>
              <a:t>对于</a:t>
            </a:r>
            <a:r>
              <a:rPr lang="zh-CN" altLang="zh-CN" dirty="0"/>
              <a:t>模型驱动策略，因为状态机模型随着模型状态的增长，会出现状态爆炸的情况，而现有的自动应用的复杂度逐步攀升，极大的制约了该方法的实际应用，因为现有的方法常是以状态转化覆盖为目标从建立的模型中生成随机测试用例，这往往导致测试的不</a:t>
            </a:r>
            <a:r>
              <a:rPr lang="zh-CN" altLang="zh-CN" dirty="0" smtClean="0"/>
              <a:t>充分</a:t>
            </a:r>
            <a:r>
              <a:rPr lang="zh-CN" altLang="en-US" dirty="0" smtClean="0"/>
              <a:t>。</a:t>
            </a:r>
            <a:endParaRPr lang="en-US" altLang="zh-CN" dirty="0" smtClean="0"/>
          </a:p>
          <a:p>
            <a:pPr marL="0" indent="0">
              <a:buNone/>
            </a:pPr>
            <a:r>
              <a:rPr lang="en-US" altLang="zh-CN" dirty="0" smtClean="0"/>
              <a:t>  </a:t>
            </a:r>
          </a:p>
          <a:p>
            <a:pPr marL="0" indent="0">
              <a:buNone/>
            </a:pPr>
            <a:r>
              <a:rPr lang="en-US" altLang="zh-CN" dirty="0"/>
              <a:t> </a:t>
            </a:r>
            <a:r>
              <a:rPr lang="en-US" altLang="zh-CN" dirty="0" smtClean="0"/>
              <a:t>   </a:t>
            </a:r>
            <a:r>
              <a:rPr lang="zh-CN" altLang="en-US" dirty="0" smtClean="0"/>
              <a:t>其</a:t>
            </a:r>
            <a:r>
              <a:rPr lang="zh-CN" altLang="zh-CN" dirty="0" smtClean="0"/>
              <a:t>原因</a:t>
            </a:r>
            <a:r>
              <a:rPr lang="zh-CN" altLang="zh-CN" dirty="0"/>
              <a:t>是显而易见的，首先，初始建立的模型往往并不能准确的表达原被测应用，根据最新的一份移动应用自动化测试研究表明，当前的模型驱动策略分析工具通过静态地分析移动应用分析</a:t>
            </a:r>
            <a:r>
              <a:rPr lang="en-US" altLang="zh-CN" dirty="0"/>
              <a:t>UI</a:t>
            </a:r>
            <a:r>
              <a:rPr lang="zh-CN" altLang="zh-CN" dirty="0"/>
              <a:t>控件的平均代码覆盖率不到</a:t>
            </a:r>
            <a:r>
              <a:rPr lang="en-US" altLang="zh-CN" dirty="0"/>
              <a:t>25</a:t>
            </a:r>
            <a:r>
              <a:rPr lang="en-US" altLang="zh-CN" dirty="0" smtClean="0"/>
              <a:t>%</a:t>
            </a:r>
            <a:r>
              <a:rPr lang="zh-CN" altLang="zh-CN" dirty="0" smtClean="0"/>
              <a:t>，</a:t>
            </a:r>
            <a:r>
              <a:rPr lang="zh-CN" altLang="zh-CN" dirty="0"/>
              <a:t>仅接近随机探索策略工具代码覆盖率的一半，其次，从建立的模型中随机生成测试用例的方式缺乏效率与指导。</a:t>
            </a:r>
            <a:endParaRPr lang="zh-CN" altLang="en-US" dirty="0"/>
          </a:p>
          <a:p>
            <a:pPr marL="0" indent="0">
              <a:buNone/>
            </a:pPr>
            <a:endParaRPr lang="en-US" altLang="zh-CN" dirty="0" smtClean="0"/>
          </a:p>
        </p:txBody>
      </p:sp>
    </p:spTree>
    <p:extLst>
      <p:ext uri="{BB962C8B-B14F-4D97-AF65-F5344CB8AC3E}">
        <p14:creationId xmlns:p14="http://schemas.microsoft.com/office/powerpoint/2010/main" val="25238406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1074598" y="3202999"/>
            <a:ext cx="2664296" cy="2664296"/>
            <a:chOff x="925401" y="3148271"/>
            <a:chExt cx="2664296" cy="2664296"/>
          </a:xfrm>
        </p:grpSpPr>
        <p:sp>
          <p:nvSpPr>
            <p:cNvPr id="18" name="椭圆 17"/>
            <p:cNvSpPr/>
            <p:nvPr userDrawn="1"/>
          </p:nvSpPr>
          <p:spPr>
            <a:xfrm>
              <a:off x="925401" y="3148271"/>
              <a:ext cx="2664296" cy="2664296"/>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1069417" y="3292287"/>
              <a:ext cx="2376264" cy="237626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4779085" y="3202999"/>
            <a:ext cx="2664296" cy="2664296"/>
            <a:chOff x="925401" y="3148271"/>
            <a:chExt cx="2664296" cy="2664296"/>
          </a:xfrm>
        </p:grpSpPr>
        <p:sp>
          <p:nvSpPr>
            <p:cNvPr id="21" name="椭圆 20"/>
            <p:cNvSpPr/>
            <p:nvPr userDrawn="1"/>
          </p:nvSpPr>
          <p:spPr>
            <a:xfrm>
              <a:off x="925401" y="3148271"/>
              <a:ext cx="2664296" cy="2664296"/>
            </a:xfrm>
            <a:prstGeom prst="ellipse">
              <a:avLst/>
            </a:prstGeom>
            <a:solidFill>
              <a:schemeClr val="bg1"/>
            </a:solidFill>
            <a:ln>
              <a:solidFill>
                <a:srgbClr val="D247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userDrawn="1"/>
          </p:nvSpPr>
          <p:spPr>
            <a:xfrm>
              <a:off x="1069417" y="3292287"/>
              <a:ext cx="2376264" cy="2376264"/>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8483571" y="3202999"/>
            <a:ext cx="2664296" cy="2664296"/>
            <a:chOff x="925401" y="3148271"/>
            <a:chExt cx="2664296" cy="2664296"/>
          </a:xfrm>
        </p:grpSpPr>
        <p:sp>
          <p:nvSpPr>
            <p:cNvPr id="24" name="椭圆 23"/>
            <p:cNvSpPr/>
            <p:nvPr userDrawn="1"/>
          </p:nvSpPr>
          <p:spPr>
            <a:xfrm>
              <a:off x="925401" y="3148271"/>
              <a:ext cx="2664296" cy="2664296"/>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userDrawn="1"/>
          </p:nvSpPr>
          <p:spPr>
            <a:xfrm>
              <a:off x="1069417" y="3292287"/>
              <a:ext cx="2376264" cy="237626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6" name="图片 25"/>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686746" y="3815147"/>
            <a:ext cx="1440000" cy="1440000"/>
          </a:xfrm>
          <a:prstGeom prst="rect">
            <a:avLst/>
          </a:prstGeom>
        </p:spPr>
      </p:pic>
      <p:pic>
        <p:nvPicPr>
          <p:cNvPr id="30" name="图片 29"/>
          <p:cNvPicPr>
            <a:picLocks noChangeAspect="1"/>
          </p:cNvPicPr>
          <p:nvPr/>
        </p:nvPicPr>
        <p:blipFill>
          <a:blip r:embed="rId4" cstate="print">
            <a:biLevel thresh="50000"/>
            <a:extLst>
              <a:ext uri="{28A0092B-C50C-407E-A947-70E740481C1C}">
                <a14:useLocalDpi xmlns:a14="http://schemas.microsoft.com/office/drawing/2010/main" val="0"/>
              </a:ext>
            </a:extLst>
          </a:blip>
          <a:stretch>
            <a:fillRect/>
          </a:stretch>
        </p:blipFill>
        <p:spPr>
          <a:xfrm>
            <a:off x="9095719" y="3815146"/>
            <a:ext cx="1440000" cy="1440000"/>
          </a:xfrm>
          <a:prstGeom prst="rect">
            <a:avLst/>
          </a:prstGeom>
        </p:spPr>
      </p:pic>
      <p:pic>
        <p:nvPicPr>
          <p:cNvPr id="31" name="图片 30"/>
          <p:cNvPicPr>
            <a:picLocks noChangeAspect="1"/>
          </p:cNvPicPr>
          <p:nvPr/>
        </p:nvPicPr>
        <p:blipFill>
          <a:blip r:embed="rId5" cstate="print">
            <a:biLevel thresh="25000"/>
            <a:extLst>
              <a:ext uri="{28A0092B-C50C-407E-A947-70E740481C1C}">
                <a14:useLocalDpi xmlns:a14="http://schemas.microsoft.com/office/drawing/2010/main" val="0"/>
              </a:ext>
            </a:extLst>
          </a:blip>
          <a:stretch>
            <a:fillRect/>
          </a:stretch>
        </p:blipFill>
        <p:spPr>
          <a:xfrm>
            <a:off x="5391233" y="3815147"/>
            <a:ext cx="1440000" cy="1440000"/>
          </a:xfrm>
          <a:prstGeom prst="rect">
            <a:avLst/>
          </a:prstGeom>
        </p:spPr>
      </p:pic>
      <p:sp>
        <p:nvSpPr>
          <p:cNvPr id="32" name="矩形 2"/>
          <p:cNvSpPr/>
          <p:nvPr/>
        </p:nvSpPr>
        <p:spPr>
          <a:xfrm>
            <a:off x="4297692" y="2376749"/>
            <a:ext cx="3627083" cy="40004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altLang="zh-CN" dirty="0">
                <a:solidFill>
                  <a:schemeClr val="bg1"/>
                </a:solidFill>
                <a:latin typeface="Impact" panose="020B0806030902050204" pitchFamily="34" charset="0"/>
                <a:ea typeface="Adobe 宋体 Std L" pitchFamily="18" charset="-122"/>
              </a:rPr>
              <a:t>02  </a:t>
            </a:r>
            <a:r>
              <a:rPr lang="en-US" altLang="zh-CN" dirty="0">
                <a:solidFill>
                  <a:schemeClr val="bg1"/>
                </a:solidFill>
                <a:latin typeface="微软雅黑" pitchFamily="34" charset="-122"/>
                <a:ea typeface="微软雅黑" pitchFamily="34" charset="-122"/>
              </a:rPr>
              <a:t>What</a:t>
            </a:r>
            <a:r>
              <a:rPr lang="zh-CN" altLang="en-US" dirty="0">
                <a:solidFill>
                  <a:schemeClr val="bg1"/>
                </a:solidFill>
                <a:latin typeface="微软雅黑" pitchFamily="34" charset="-122"/>
                <a:ea typeface="微软雅黑" pitchFamily="34" charset="-122"/>
              </a:rPr>
              <a:t> </a:t>
            </a:r>
            <a:r>
              <a:rPr lang="en-US" altLang="zh-CN" dirty="0">
                <a:solidFill>
                  <a:schemeClr val="bg1"/>
                </a:solidFill>
                <a:latin typeface="微软雅黑" pitchFamily="34" charset="-122"/>
                <a:ea typeface="微软雅黑" pitchFamily="34" charset="-122"/>
              </a:rPr>
              <a:t>is</a:t>
            </a:r>
            <a:r>
              <a:rPr lang="zh-CN" altLang="en-US" dirty="0">
                <a:solidFill>
                  <a:schemeClr val="bg1"/>
                </a:solidFill>
                <a:latin typeface="微软雅黑" pitchFamily="34" charset="-122"/>
                <a:ea typeface="微软雅黑" pitchFamily="34" charset="-122"/>
              </a:rPr>
              <a:t> </a:t>
            </a:r>
            <a:r>
              <a:rPr lang="en-US" altLang="zh-CN" dirty="0">
                <a:solidFill>
                  <a:schemeClr val="bg1"/>
                </a:solidFill>
                <a:latin typeface="微软雅黑" pitchFamily="34" charset="-122"/>
                <a:ea typeface="微软雅黑" pitchFamily="34" charset="-122"/>
              </a:rPr>
              <a:t>this</a:t>
            </a:r>
            <a:r>
              <a:rPr lang="zh-CN" altLang="en-US" dirty="0">
                <a:solidFill>
                  <a:schemeClr val="bg1"/>
                </a:solidFill>
                <a:latin typeface="微软雅黑" pitchFamily="34" charset="-122"/>
                <a:ea typeface="微软雅黑" pitchFamily="34" charset="-122"/>
              </a:rPr>
              <a:t> </a:t>
            </a:r>
            <a:r>
              <a:rPr lang="en-US" altLang="zh-CN" dirty="0" smtClean="0">
                <a:solidFill>
                  <a:schemeClr val="bg1"/>
                </a:solidFill>
                <a:latin typeface="微软雅黑" pitchFamily="34" charset="-122"/>
                <a:ea typeface="微软雅黑" pitchFamily="34" charset="-122"/>
              </a:rPr>
              <a:t>method?</a:t>
            </a:r>
            <a:endParaRPr lang="zh-CN" altLang="en-US" dirty="0">
              <a:solidFill>
                <a:schemeClr val="bg1"/>
              </a:solidFill>
              <a:latin typeface="微软雅黑" pitchFamily="34" charset="-122"/>
              <a:ea typeface="微软雅黑" pitchFamily="34" charset="-122"/>
            </a:endParaRPr>
          </a:p>
        </p:txBody>
      </p:sp>
      <p:sp>
        <p:nvSpPr>
          <p:cNvPr id="33" name="矩形 32"/>
          <p:cNvSpPr/>
          <p:nvPr/>
        </p:nvSpPr>
        <p:spPr>
          <a:xfrm>
            <a:off x="593205" y="2383837"/>
            <a:ext cx="3627083" cy="400044"/>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Impact" panose="020B0806030902050204" pitchFamily="34" charset="0"/>
                <a:ea typeface="Adobe 宋体 Std L" pitchFamily="18" charset="-122"/>
              </a:rPr>
              <a:t>01</a:t>
            </a:r>
            <a:r>
              <a:rPr lang="en-US" altLang="zh-CN" dirty="0"/>
              <a:t>  </a:t>
            </a:r>
            <a:r>
              <a:rPr lang="en-US" altLang="zh-CN" dirty="0">
                <a:latin typeface="微软雅黑" panose="020B0503020204020204" pitchFamily="34" charset="-122"/>
                <a:ea typeface="微软雅黑" panose="020B0503020204020204" pitchFamily="34" charset="-122"/>
              </a:rPr>
              <a:t>Why</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this</a:t>
            </a:r>
            <a:r>
              <a:rPr lang="zh-CN" altLang="en-US"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method?</a:t>
            </a:r>
            <a:endParaRPr lang="zh-CN" altLang="en-US" dirty="0">
              <a:latin typeface="微软雅黑" panose="020B0503020204020204" pitchFamily="34" charset="-122"/>
              <a:ea typeface="微软雅黑" panose="020B0503020204020204" pitchFamily="34" charset="-122"/>
            </a:endParaRPr>
          </a:p>
        </p:txBody>
      </p:sp>
      <p:sp>
        <p:nvSpPr>
          <p:cNvPr id="34" name="矩形 2"/>
          <p:cNvSpPr/>
          <p:nvPr/>
        </p:nvSpPr>
        <p:spPr>
          <a:xfrm>
            <a:off x="8002179" y="2376749"/>
            <a:ext cx="3627083" cy="400044"/>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Impact" panose="020B0806030902050204" pitchFamily="34" charset="0"/>
                <a:ea typeface="Adobe 宋体 Std L" pitchFamily="18" charset="-122"/>
              </a:rPr>
              <a:t>03</a:t>
            </a:r>
            <a:r>
              <a:rPr lang="en-US" altLang="zh-CN" dirty="0"/>
              <a:t>  </a:t>
            </a:r>
            <a:r>
              <a:rPr lang="en-US" altLang="zh-CN" dirty="0">
                <a:latin typeface="微软雅黑" panose="020B0503020204020204" pitchFamily="34" charset="-122"/>
                <a:ea typeface="微软雅黑" panose="020B0503020204020204" pitchFamily="34" charset="-122"/>
              </a:rPr>
              <a:t>How</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this</a:t>
            </a:r>
            <a:r>
              <a:rPr lang="zh-CN" altLang="en-US"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method works</a:t>
            </a:r>
            <a:r>
              <a:rPr lang="en-US" altLang="zh-CN"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cxnSp>
        <p:nvCxnSpPr>
          <p:cNvPr id="35" name="直接连接符 23"/>
          <p:cNvCxnSpPr/>
          <p:nvPr/>
        </p:nvCxnSpPr>
        <p:spPr>
          <a:xfrm>
            <a:off x="4297692" y="2308238"/>
            <a:ext cx="3627083" cy="0"/>
          </a:xfrm>
          <a:prstGeom prst="line">
            <a:avLst/>
          </a:prstGeom>
          <a:ln w="19050">
            <a:solidFill>
              <a:srgbClr val="D24726"/>
            </a:solidFill>
          </a:ln>
        </p:spPr>
        <p:style>
          <a:lnRef idx="1">
            <a:schemeClr val="accent1"/>
          </a:lnRef>
          <a:fillRef idx="0">
            <a:schemeClr val="accent1"/>
          </a:fillRef>
          <a:effectRef idx="0">
            <a:schemeClr val="accent1"/>
          </a:effectRef>
          <a:fontRef idx="minor">
            <a:schemeClr val="tx1"/>
          </a:fontRef>
        </p:style>
      </p:cxnSp>
      <p:cxnSp>
        <p:nvCxnSpPr>
          <p:cNvPr id="36" name="直接连接符 24"/>
          <p:cNvCxnSpPr/>
          <p:nvPr/>
        </p:nvCxnSpPr>
        <p:spPr>
          <a:xfrm>
            <a:off x="593206" y="2315326"/>
            <a:ext cx="3627083"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25"/>
          <p:cNvCxnSpPr/>
          <p:nvPr/>
        </p:nvCxnSpPr>
        <p:spPr>
          <a:xfrm>
            <a:off x="8002179" y="2308238"/>
            <a:ext cx="3627083"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8" name="文本框 52"/>
          <p:cNvSpPr txBox="1"/>
          <p:nvPr/>
        </p:nvSpPr>
        <p:spPr>
          <a:xfrm>
            <a:off x="593206" y="1124744"/>
            <a:ext cx="9942513" cy="453457"/>
          </a:xfrm>
          <a:prstGeom prst="rect">
            <a:avLst/>
          </a:prstGeom>
          <a:noFill/>
        </p:spPr>
        <p:txBody>
          <a:bodyPr wrap="square" rtlCol="0">
            <a:spAutoFit/>
          </a:bodyPr>
          <a:lstStyle/>
          <a:p>
            <a:pPr algn="just">
              <a:lnSpc>
                <a:spcPct val="130000"/>
              </a:lnSpc>
            </a:pPr>
            <a:r>
              <a:rPr lang="zh-CN" altLang="en-US" sz="2000" b="1" dirty="0">
                <a:solidFill>
                  <a:srgbClr val="FF0000"/>
                </a:solidFill>
                <a:latin typeface="微软雅黑" pitchFamily="34" charset="-122"/>
                <a:ea typeface="微软雅黑" pitchFamily="34" charset="-122"/>
              </a:rPr>
              <a:t>基于模型进化的移动应用测试数据生成方法</a:t>
            </a:r>
          </a:p>
        </p:txBody>
      </p:sp>
    </p:spTree>
    <p:extLst>
      <p:ext uri="{BB962C8B-B14F-4D97-AF65-F5344CB8AC3E}">
        <p14:creationId xmlns:p14="http://schemas.microsoft.com/office/powerpoint/2010/main" val="1870628374"/>
      </p:ext>
    </p:extLst>
  </p:cSld>
  <p:clrMapOvr>
    <a:masterClrMapping/>
  </p:clrMapOvr>
  <mc:AlternateContent xmlns:mc="http://schemas.openxmlformats.org/markup-compatibility/2006" xmlns:p14="http://schemas.microsoft.com/office/powerpoint/2010/main">
    <mc:Choice Requires="p14">
      <p:transition spd="med">
        <p14:switch dir="r"/>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微笑PPT - 小A">
  <a:themeElements>
    <a:clrScheme name="微笑PPT - 小A 1">
      <a:dk1>
        <a:srgbClr val="000000"/>
      </a:dk1>
      <a:lt1>
        <a:srgbClr val="FFFFFF"/>
      </a:lt1>
      <a:dk2>
        <a:srgbClr val="FFFFFF"/>
      </a:dk2>
      <a:lt2>
        <a:srgbClr val="B2B2B2"/>
      </a:lt2>
      <a:accent1>
        <a:srgbClr val="E20000"/>
      </a:accent1>
      <a:accent2>
        <a:srgbClr val="CC0000"/>
      </a:accent2>
      <a:accent3>
        <a:srgbClr val="FFFFFF"/>
      </a:accent3>
      <a:accent4>
        <a:srgbClr val="000000"/>
      </a:accent4>
      <a:accent5>
        <a:srgbClr val="EEAAAA"/>
      </a:accent5>
      <a:accent6>
        <a:srgbClr val="B90000"/>
      </a:accent6>
      <a:hlink>
        <a:srgbClr val="800000"/>
      </a:hlink>
      <a:folHlink>
        <a:srgbClr val="FFCC00"/>
      </a:folHlink>
    </a:clrScheme>
    <a:fontScheme name="微笑PPT - 小A">
      <a:majorFont>
        <a:latin typeface="Arial"/>
        <a:ea typeface="微软雅黑"/>
        <a:cs typeface="宋体"/>
      </a:majorFont>
      <a:minorFont>
        <a:latin typeface="Arial"/>
        <a:ea typeface="微软雅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华文细黑"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华文细黑" pitchFamily="2" charset="-122"/>
          </a:defRPr>
        </a:defPPr>
      </a:lstStyle>
    </a:lnDef>
  </a:objectDefaults>
  <a:extraClrSchemeLst>
    <a:extraClrScheme>
      <a:clrScheme name="微笑PPT - 小A 1">
        <a:dk1>
          <a:srgbClr val="000000"/>
        </a:dk1>
        <a:lt1>
          <a:srgbClr val="FFFFFF"/>
        </a:lt1>
        <a:dk2>
          <a:srgbClr val="FFFFFF"/>
        </a:dk2>
        <a:lt2>
          <a:srgbClr val="B2B2B2"/>
        </a:lt2>
        <a:accent1>
          <a:srgbClr val="E20000"/>
        </a:accent1>
        <a:accent2>
          <a:srgbClr val="CC0000"/>
        </a:accent2>
        <a:accent3>
          <a:srgbClr val="FFFFFF"/>
        </a:accent3>
        <a:accent4>
          <a:srgbClr val="000000"/>
        </a:accent4>
        <a:accent5>
          <a:srgbClr val="EEAAAA"/>
        </a:accent5>
        <a:accent6>
          <a:srgbClr val="B90000"/>
        </a:accent6>
        <a:hlink>
          <a:srgbClr val="800000"/>
        </a:hlink>
        <a:folHlink>
          <a:srgbClr val="FF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14769</TotalTime>
  <Words>4010</Words>
  <Application>Microsoft Office PowerPoint</Application>
  <PresentationFormat>宽屏</PresentationFormat>
  <Paragraphs>275</Paragraphs>
  <Slides>29</Slides>
  <Notes>25</Notes>
  <HiddenSlides>0</HiddenSlides>
  <MMClips>0</MMClips>
  <ScaleCrop>false</ScaleCrop>
  <HeadingPairs>
    <vt:vector size="8" baseType="variant">
      <vt:variant>
        <vt:lpstr>已用的字体</vt:lpstr>
      </vt:variant>
      <vt:variant>
        <vt:i4>18</vt:i4>
      </vt:variant>
      <vt:variant>
        <vt:lpstr>主题</vt:lpstr>
      </vt:variant>
      <vt:variant>
        <vt:i4>2</vt:i4>
      </vt:variant>
      <vt:variant>
        <vt:lpstr>嵌入 OLE 服务器</vt:lpstr>
      </vt:variant>
      <vt:variant>
        <vt:i4>1</vt:i4>
      </vt:variant>
      <vt:variant>
        <vt:lpstr>幻灯片标题</vt:lpstr>
      </vt:variant>
      <vt:variant>
        <vt:i4>29</vt:i4>
      </vt:variant>
    </vt:vector>
  </HeadingPairs>
  <TitlesOfParts>
    <vt:vector size="50" baseType="lpstr">
      <vt:lpstr>Adobe 宋体 Std L</vt:lpstr>
      <vt:lpstr>Arial Unicode MS</vt:lpstr>
      <vt:lpstr>仿宋</vt:lpstr>
      <vt:lpstr>黑体</vt:lpstr>
      <vt:lpstr>华康俪金黑W8(P)</vt:lpstr>
      <vt:lpstr>经典繁仿黑</vt:lpstr>
      <vt:lpstr>楷体</vt:lpstr>
      <vt:lpstr>宋体</vt:lpstr>
      <vt:lpstr>微软雅黑</vt:lpstr>
      <vt:lpstr>专业字体设计服务/WWW.ZTSGC.COM/</vt:lpstr>
      <vt:lpstr>Arial</vt:lpstr>
      <vt:lpstr>Broadway</vt:lpstr>
      <vt:lpstr>Calibri</vt:lpstr>
      <vt:lpstr>Cambria Math</vt:lpstr>
      <vt:lpstr>Impact</vt:lpstr>
      <vt:lpstr>Tahoma</vt:lpstr>
      <vt:lpstr>Times New Roman</vt:lpstr>
      <vt:lpstr>Wingdings</vt:lpstr>
      <vt:lpstr>Office 主题</vt:lpstr>
      <vt:lpstr>微笑PPT - 小A</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杨 森</cp:lastModifiedBy>
  <cp:revision>2036</cp:revision>
  <dcterms:modified xsi:type="dcterms:W3CDTF">2018-11-23T01:06:31Z</dcterms:modified>
</cp:coreProperties>
</file>